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6" r:id="rId11"/>
    <p:sldId id="267" r:id="rId12"/>
    <p:sldId id="268" r:id="rId13"/>
    <p:sldId id="265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308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" initials="F" lastIdx="0" clrIdx="0">
    <p:extLst>
      <p:ext uri="{19B8F6BF-5375-455C-9EA6-DF929625EA0E}">
        <p15:presenceInfo xmlns:p15="http://schemas.microsoft.com/office/powerpoint/2012/main" userId="F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5319-518A-4D5D-8D27-18153DA46CE4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08AE-931D-4ECF-8ECA-F7804F1B9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43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5319-518A-4D5D-8D27-18153DA46CE4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08AE-931D-4ECF-8ECA-F7804F1B9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34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5319-518A-4D5D-8D27-18153DA46CE4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08AE-931D-4ECF-8ECA-F7804F1B9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70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5319-518A-4D5D-8D27-18153DA46CE4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08AE-931D-4ECF-8ECA-F7804F1B9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8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5319-518A-4D5D-8D27-18153DA46CE4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08AE-931D-4ECF-8ECA-F7804F1B9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92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5319-518A-4D5D-8D27-18153DA46CE4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08AE-931D-4ECF-8ECA-F7804F1B9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54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5319-518A-4D5D-8D27-18153DA46CE4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08AE-931D-4ECF-8ECA-F7804F1B9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96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5319-518A-4D5D-8D27-18153DA46CE4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08AE-931D-4ECF-8ECA-F7804F1B9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37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5319-518A-4D5D-8D27-18153DA46CE4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08AE-931D-4ECF-8ECA-F7804F1B9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45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5319-518A-4D5D-8D27-18153DA46CE4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08AE-931D-4ECF-8ECA-F7804F1B9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53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5319-518A-4D5D-8D27-18153DA46CE4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08AE-931D-4ECF-8ECA-F7804F1B9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2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15319-518A-4D5D-8D27-18153DA46CE4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608AE-931D-4ECF-8ECA-F7804F1B9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9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Structures</a:t>
            </a:r>
            <a:r>
              <a:rPr lang="th-TH" dirty="0"/>
              <a:t/>
            </a:r>
            <a:br>
              <a:rPr lang="th-TH" dirty="0"/>
            </a:br>
            <a:r>
              <a:rPr lang="th-TH" dirty="0"/>
              <a:t>โครงสร้างข้อมูล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254251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semester 2016</a:t>
            </a:r>
          </a:p>
        </p:txBody>
      </p:sp>
    </p:spTree>
    <p:extLst>
      <p:ext uri="{BB962C8B-B14F-4D97-AF65-F5344CB8AC3E}">
        <p14:creationId xmlns:p14="http://schemas.microsoft.com/office/powerpoint/2010/main" val="1987531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82696" y="3822192"/>
            <a:ext cx="6547104" cy="112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ที่เก็บข้อมูลพื้นฐาน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</a:t>
            </a:r>
          </a:p>
          <a:p>
            <a:pPr lvl="1"/>
            <a:r>
              <a:rPr lang="th-TH" dirty="0"/>
              <a:t>มีอันดับ ซ้ำได้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59124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5152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02244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82696" y="3822192"/>
            <a:ext cx="6547104" cy="112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ที่เก็บข้อมูลพื้นฐาน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</a:t>
            </a:r>
          </a:p>
          <a:p>
            <a:pPr lvl="1"/>
            <a:r>
              <a:rPr lang="th-TH" dirty="0"/>
              <a:t>มีอันดับ ซ้ำได้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59124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5152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5631180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47751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82696" y="3822192"/>
            <a:ext cx="6547104" cy="112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ที่เก็บข้อมูลพื้นฐาน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</a:t>
            </a:r>
          </a:p>
          <a:p>
            <a:pPr lvl="1"/>
            <a:r>
              <a:rPr lang="th-TH" dirty="0"/>
              <a:t>มีอันดับ ซ้ำได้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59124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5152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5631180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Rectangle 7"/>
          <p:cNvSpPr/>
          <p:nvPr/>
        </p:nvSpPr>
        <p:spPr>
          <a:xfrm>
            <a:off x="6617208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830876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82696" y="3822192"/>
            <a:ext cx="6547104" cy="112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ที่เก็บข้อมูลพื้นฐาน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</a:t>
            </a:r>
          </a:p>
          <a:p>
            <a:pPr lvl="1"/>
            <a:r>
              <a:rPr lang="th-TH" dirty="0"/>
              <a:t>มีอันดับ เข้าก่อน ออกก่อน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59124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847143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82696" y="3822192"/>
            <a:ext cx="6547104" cy="112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ที่เก็บข้อมูลพื้นฐาน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</a:t>
            </a:r>
          </a:p>
          <a:p>
            <a:pPr lvl="1"/>
            <a:r>
              <a:rPr lang="th-TH" dirty="0"/>
              <a:t>มีอันดับ เข้าก่อน ออกก่อน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59124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5152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546173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82696" y="3822192"/>
            <a:ext cx="6547104" cy="112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ที่เก็บข้อมูลพื้นฐาน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</a:t>
            </a:r>
          </a:p>
          <a:p>
            <a:pPr lvl="1"/>
            <a:r>
              <a:rPr lang="th-TH" dirty="0"/>
              <a:t>มีอันดับ เข้าก่อน ออกก่อน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59124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5152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5631180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019302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82696" y="3822192"/>
            <a:ext cx="6547104" cy="112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ที่เก็บข้อมูลพื้นฐาน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</a:t>
            </a:r>
          </a:p>
          <a:p>
            <a:pPr lvl="1"/>
            <a:r>
              <a:rPr lang="th-TH" dirty="0"/>
              <a:t>มีอันดับ เข้าก่อน ออกก่อน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59124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5152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Rectangle 6"/>
          <p:cNvSpPr/>
          <p:nvPr/>
        </p:nvSpPr>
        <p:spPr>
          <a:xfrm>
            <a:off x="5631180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8" name="Rectangle 7"/>
          <p:cNvSpPr/>
          <p:nvPr/>
        </p:nvSpPr>
        <p:spPr>
          <a:xfrm>
            <a:off x="6617208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719714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82696" y="3822192"/>
            <a:ext cx="6547104" cy="112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ที่เก็บข้อมูลพื้นฐาน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</a:t>
            </a:r>
          </a:p>
          <a:p>
            <a:pPr lvl="1"/>
            <a:r>
              <a:rPr lang="th-TH" dirty="0"/>
              <a:t>มีอันดับ เข้าก่อน ออกก่อน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59124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5152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Rectangle 6"/>
          <p:cNvSpPr/>
          <p:nvPr/>
        </p:nvSpPr>
        <p:spPr>
          <a:xfrm>
            <a:off x="5631180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8" name="Rectangle 7"/>
          <p:cNvSpPr/>
          <p:nvPr/>
        </p:nvSpPr>
        <p:spPr>
          <a:xfrm>
            <a:off x="10152888" y="4123944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224950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330952" y="2683764"/>
            <a:ext cx="1068324" cy="3383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ที่เก็บข้อมูลพื้นฐาน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  <a:p>
            <a:pPr lvl="1"/>
            <a:r>
              <a:rPr lang="th-TH" dirty="0"/>
              <a:t>มีอันดับ เข้าหลัง ออกก่อน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26202" y="5340192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889840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330952" y="2683764"/>
            <a:ext cx="1068324" cy="3383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ที่เก็บข้อมูลพื้นฐาน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  <a:p>
            <a:pPr lvl="1"/>
            <a:r>
              <a:rPr lang="th-TH" dirty="0"/>
              <a:t>มีอันดับ เข้าหลัง ออกก่อน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26202" y="5340192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5426202" y="4650519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207636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9183"/>
          </a:xfrm>
        </p:spPr>
        <p:txBody>
          <a:bodyPr>
            <a:normAutofit/>
          </a:bodyPr>
          <a:lstStyle/>
          <a:p>
            <a:r>
              <a:rPr lang="en-US" dirty="0"/>
              <a:t>Instructor</a:t>
            </a:r>
          </a:p>
          <a:p>
            <a:pPr lvl="1"/>
            <a:r>
              <a:rPr lang="en-US" dirty="0" err="1"/>
              <a:t>Thanathorn</a:t>
            </a:r>
            <a:r>
              <a:rPr lang="en-US" dirty="0"/>
              <a:t> </a:t>
            </a:r>
            <a:r>
              <a:rPr lang="en-US" dirty="0" err="1"/>
              <a:t>Phoka</a:t>
            </a:r>
            <a:r>
              <a:rPr lang="en-US" dirty="0"/>
              <a:t> </a:t>
            </a:r>
            <a:r>
              <a:rPr lang="th-TH" dirty="0"/>
              <a:t>(ธนะธร พ่อค้า)</a:t>
            </a:r>
          </a:p>
          <a:p>
            <a:pPr lvl="1"/>
            <a:r>
              <a:rPr lang="en-US" dirty="0" err="1"/>
              <a:t>Thanathornp</a:t>
            </a:r>
            <a:r>
              <a:rPr lang="en-US" dirty="0"/>
              <a:t>[!@#$%^&amp;]nu.ac.th</a:t>
            </a:r>
          </a:p>
          <a:p>
            <a:pPr lvl="1"/>
            <a:r>
              <a:rPr lang="en-US" dirty="0"/>
              <a:t>Room no. 417</a:t>
            </a:r>
          </a:p>
          <a:p>
            <a:r>
              <a:rPr lang="en-US" dirty="0"/>
              <a:t>TA</a:t>
            </a:r>
            <a:endParaRPr lang="th-TH" dirty="0"/>
          </a:p>
          <a:p>
            <a:r>
              <a:rPr lang="en-US" dirty="0"/>
              <a:t>Programming language</a:t>
            </a:r>
          </a:p>
          <a:p>
            <a:pPr lvl="1"/>
            <a:r>
              <a:rPr lang="en-US" dirty="0"/>
              <a:t>Python</a:t>
            </a:r>
          </a:p>
          <a:p>
            <a:r>
              <a:rPr lang="en-US" dirty="0"/>
              <a:t>Online resources</a:t>
            </a:r>
          </a:p>
          <a:p>
            <a:pPr lvl="1"/>
            <a:r>
              <a:rPr lang="en-US" dirty="0"/>
              <a:t>http://interactivepython.org/runestone/static/pythonds/index.html</a:t>
            </a:r>
          </a:p>
          <a:p>
            <a:pPr lvl="1"/>
            <a:r>
              <a:rPr lang="en-US" dirty="0"/>
              <a:t>http://pythontutor.com/visualize.html</a:t>
            </a:r>
          </a:p>
        </p:txBody>
      </p:sp>
    </p:spTree>
    <p:extLst>
      <p:ext uri="{BB962C8B-B14F-4D97-AF65-F5344CB8AC3E}">
        <p14:creationId xmlns:p14="http://schemas.microsoft.com/office/powerpoint/2010/main" val="2113767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330952" y="2683764"/>
            <a:ext cx="1068324" cy="3383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ที่เก็บข้อมูลพื้นฐาน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  <a:p>
            <a:pPr lvl="1"/>
            <a:r>
              <a:rPr lang="th-TH" dirty="0"/>
              <a:t>มีอันดับ เข้าหลัง ออกก่อน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26202" y="5340192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5426202" y="4650519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6202" y="3960846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489900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330952" y="2683764"/>
            <a:ext cx="1068324" cy="3383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ที่เก็บข้อมูลพื้นฐาน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  <a:p>
            <a:pPr lvl="1"/>
            <a:r>
              <a:rPr lang="th-TH" dirty="0"/>
              <a:t>มีอันดับ เข้าหลัง ออกก่อน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26202" y="5340192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5426202" y="4650519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6202" y="3960846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Rectangle 7"/>
          <p:cNvSpPr/>
          <p:nvPr/>
        </p:nvSpPr>
        <p:spPr>
          <a:xfrm>
            <a:off x="5426202" y="3329719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015706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330952" y="2683764"/>
            <a:ext cx="1068324" cy="3383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ที่เก็บข้อมูลพื้นฐาน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  <a:p>
            <a:pPr lvl="1"/>
            <a:r>
              <a:rPr lang="th-TH" dirty="0"/>
              <a:t>มีอันดับ เข้าหลัง ออกก่อน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26202" y="5340192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5426202" y="4650519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6202" y="3960846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Rectangle 7"/>
          <p:cNvSpPr/>
          <p:nvPr/>
        </p:nvSpPr>
        <p:spPr>
          <a:xfrm>
            <a:off x="5426202" y="1859153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656910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วิธีสร้างที่เก็บข้อมูล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616" y="1813998"/>
            <a:ext cx="10515600" cy="4351338"/>
          </a:xfrm>
        </p:spPr>
        <p:txBody>
          <a:bodyPr/>
          <a:lstStyle/>
          <a:p>
            <a:r>
              <a:rPr lang="th-TH" dirty="0"/>
              <a:t>ใช้ </a:t>
            </a:r>
            <a:r>
              <a:rPr lang="en-US" dirty="0"/>
              <a:t>array</a:t>
            </a:r>
          </a:p>
          <a:p>
            <a:r>
              <a:rPr lang="th-TH" dirty="0"/>
              <a:t>ใช้การโยง</a:t>
            </a:r>
          </a:p>
          <a:p>
            <a:r>
              <a:rPr lang="th-TH" dirty="0"/>
              <a:t>ใช้ต้นไม้</a:t>
            </a:r>
          </a:p>
          <a:p>
            <a:r>
              <a:rPr lang="th-TH" dirty="0"/>
              <a:t>ใช้กราฟ</a:t>
            </a:r>
          </a:p>
          <a:p>
            <a:r>
              <a:rPr lang="th-TH" dirty="0"/>
              <a:t>ใช้ตาราง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468098"/>
              </p:ext>
            </p:extLst>
          </p:nvPr>
        </p:nvGraphicFramePr>
        <p:xfrm>
          <a:off x="3074416" y="1890098"/>
          <a:ext cx="41401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0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900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900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9003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9003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9003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Flowchart: Process 4"/>
          <p:cNvSpPr/>
          <p:nvPr/>
        </p:nvSpPr>
        <p:spPr>
          <a:xfrm>
            <a:off x="3081528" y="2450592"/>
            <a:ext cx="658368" cy="29260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/>
          <p:cNvSpPr/>
          <p:nvPr/>
        </p:nvSpPr>
        <p:spPr>
          <a:xfrm>
            <a:off x="4056888" y="2450592"/>
            <a:ext cx="658368" cy="29260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/>
          <p:cNvSpPr/>
          <p:nvPr/>
        </p:nvSpPr>
        <p:spPr>
          <a:xfrm>
            <a:off x="5032248" y="2450592"/>
            <a:ext cx="658368" cy="29260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5995416" y="2459736"/>
            <a:ext cx="658368" cy="29260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/>
          <p:cNvSpPr/>
          <p:nvPr/>
        </p:nvSpPr>
        <p:spPr>
          <a:xfrm>
            <a:off x="3569208" y="2450592"/>
            <a:ext cx="170688" cy="292608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/>
          <p:cNvSpPr/>
          <p:nvPr/>
        </p:nvSpPr>
        <p:spPr>
          <a:xfrm>
            <a:off x="4544568" y="2450592"/>
            <a:ext cx="170688" cy="292608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rocess 10"/>
          <p:cNvSpPr/>
          <p:nvPr/>
        </p:nvSpPr>
        <p:spPr>
          <a:xfrm>
            <a:off x="5519928" y="2450592"/>
            <a:ext cx="170688" cy="292608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rocess 11"/>
          <p:cNvSpPr/>
          <p:nvPr/>
        </p:nvSpPr>
        <p:spPr>
          <a:xfrm>
            <a:off x="6483096" y="2459736"/>
            <a:ext cx="170688" cy="292608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627120" y="2596896"/>
            <a:ext cx="618744" cy="9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657344" y="2592324"/>
            <a:ext cx="618744" cy="9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620512" y="2583180"/>
            <a:ext cx="618744" cy="9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4386072" y="3291840"/>
            <a:ext cx="329184" cy="329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462528" y="4364069"/>
            <a:ext cx="329184" cy="2898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55336" y="4364069"/>
            <a:ext cx="329184" cy="329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554224" y="5337048"/>
            <a:ext cx="329184" cy="329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343400" y="5337048"/>
            <a:ext cx="329184" cy="329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17" idx="3"/>
            <a:endCxn id="18" idx="7"/>
          </p:cNvCxnSpPr>
          <p:nvPr/>
        </p:nvCxnSpPr>
        <p:spPr>
          <a:xfrm flipH="1">
            <a:off x="3743504" y="3572816"/>
            <a:ext cx="690776" cy="8337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5"/>
            <a:endCxn id="19" idx="1"/>
          </p:cNvCxnSpPr>
          <p:nvPr/>
        </p:nvCxnSpPr>
        <p:spPr>
          <a:xfrm>
            <a:off x="4667048" y="3572816"/>
            <a:ext cx="736496" cy="839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8" idx="5"/>
            <a:endCxn id="21" idx="1"/>
          </p:cNvCxnSpPr>
          <p:nvPr/>
        </p:nvCxnSpPr>
        <p:spPr>
          <a:xfrm>
            <a:off x="3743504" y="4611477"/>
            <a:ext cx="648104" cy="7737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8" idx="3"/>
            <a:endCxn id="20" idx="7"/>
          </p:cNvCxnSpPr>
          <p:nvPr/>
        </p:nvCxnSpPr>
        <p:spPr>
          <a:xfrm flipH="1">
            <a:off x="2835200" y="4611477"/>
            <a:ext cx="675536" cy="7737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388072" y="3436768"/>
            <a:ext cx="329184" cy="329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464528" y="4508997"/>
            <a:ext cx="329184" cy="2898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851112" y="3981630"/>
            <a:ext cx="329184" cy="329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354544" y="5469784"/>
            <a:ext cx="329184" cy="329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8686520" y="4987168"/>
            <a:ext cx="329184" cy="329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39" idx="5"/>
            <a:endCxn id="41" idx="1"/>
          </p:cNvCxnSpPr>
          <p:nvPr/>
        </p:nvCxnSpPr>
        <p:spPr>
          <a:xfrm>
            <a:off x="6745504" y="4756405"/>
            <a:ext cx="657248" cy="76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9" idx="7"/>
            <a:endCxn id="38" idx="3"/>
          </p:cNvCxnSpPr>
          <p:nvPr/>
        </p:nvCxnSpPr>
        <p:spPr>
          <a:xfrm flipV="1">
            <a:off x="6745504" y="3717744"/>
            <a:ext cx="690776" cy="833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9" idx="6"/>
            <a:endCxn id="40" idx="2"/>
          </p:cNvCxnSpPr>
          <p:nvPr/>
        </p:nvCxnSpPr>
        <p:spPr>
          <a:xfrm flipV="1">
            <a:off x="6793712" y="4146222"/>
            <a:ext cx="2057400" cy="507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38" idx="5"/>
            <a:endCxn id="42" idx="1"/>
          </p:cNvCxnSpPr>
          <p:nvPr/>
        </p:nvCxnSpPr>
        <p:spPr>
          <a:xfrm>
            <a:off x="7669048" y="3717744"/>
            <a:ext cx="1065680" cy="1317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8" idx="6"/>
            <a:endCxn id="40" idx="1"/>
          </p:cNvCxnSpPr>
          <p:nvPr/>
        </p:nvCxnSpPr>
        <p:spPr>
          <a:xfrm>
            <a:off x="7717256" y="3601360"/>
            <a:ext cx="1182064" cy="428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0" idx="4"/>
            <a:endCxn id="42" idx="0"/>
          </p:cNvCxnSpPr>
          <p:nvPr/>
        </p:nvCxnSpPr>
        <p:spPr>
          <a:xfrm flipH="1">
            <a:off x="8851112" y="4310814"/>
            <a:ext cx="164592" cy="676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41" idx="6"/>
            <a:endCxn id="42" idx="3"/>
          </p:cNvCxnSpPr>
          <p:nvPr/>
        </p:nvCxnSpPr>
        <p:spPr>
          <a:xfrm flipV="1">
            <a:off x="7683728" y="5268144"/>
            <a:ext cx="1051000" cy="366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96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วัตถุประสงค์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เลือกใช้ให้เหมาะสมกับปัญหา</a:t>
            </a:r>
          </a:p>
          <a:p>
            <a:r>
              <a:rPr lang="th-TH" dirty="0"/>
              <a:t>รู้ว่าจะใช้งานแต่ละ </a:t>
            </a:r>
            <a:r>
              <a:rPr lang="en-US" dirty="0"/>
              <a:t>data structure </a:t>
            </a:r>
            <a:r>
              <a:rPr lang="th-TH" dirty="0"/>
              <a:t>อย่างไร</a:t>
            </a:r>
          </a:p>
          <a:p>
            <a:r>
              <a:rPr lang="th-TH" dirty="0"/>
              <a:t>สามารถ </a:t>
            </a:r>
            <a:r>
              <a:rPr lang="en-US" dirty="0"/>
              <a:t>implement </a:t>
            </a:r>
            <a:r>
              <a:rPr lang="th-TH" dirty="0"/>
              <a:t>ได้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719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Python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50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editors &amp; 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http://pythontutor.com/visualize.html</a:t>
            </a:r>
          </a:p>
          <a:p>
            <a:r>
              <a:rPr lang="en-US" dirty="0"/>
              <a:t>http://x.x.x.x:8000/runestone/static/pythonds/playground.html</a:t>
            </a:r>
          </a:p>
          <a:p>
            <a:r>
              <a:rPr lang="en-US" dirty="0"/>
              <a:t>https://repl.it/languages/python3 </a:t>
            </a:r>
          </a:p>
          <a:p>
            <a:r>
              <a:rPr lang="en-US" dirty="0"/>
              <a:t>https://repl.it/languages/python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179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 based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ไม่มี </a:t>
            </a:r>
            <a:r>
              <a:rPr lang="en-US" dirty="0"/>
              <a:t>begin end </a:t>
            </a:r>
            <a:r>
              <a:rPr lang="th-TH" dirty="0"/>
              <a:t>หรือ </a:t>
            </a:r>
            <a:r>
              <a:rPr lang="en-US" dirty="0"/>
              <a:t>{ } </a:t>
            </a:r>
            <a:r>
              <a:rPr lang="th-TH" dirty="0"/>
              <a:t>เป็นตัวบอก </a:t>
            </a:r>
            <a:r>
              <a:rPr lang="en-US" dirty="0"/>
              <a:t>scope</a:t>
            </a:r>
          </a:p>
          <a:p>
            <a:r>
              <a:rPr lang="th-TH" dirty="0"/>
              <a:t>ใช้ </a:t>
            </a:r>
            <a:r>
              <a:rPr lang="en-US" dirty="0"/>
              <a:t>space </a:t>
            </a:r>
            <a:r>
              <a:rPr lang="th-TH" dirty="0"/>
              <a:t>หรือ </a:t>
            </a:r>
            <a:r>
              <a:rPr lang="en-US" dirty="0"/>
              <a:t>tab </a:t>
            </a:r>
            <a:r>
              <a:rPr lang="th-TH" dirty="0"/>
              <a:t>เข้าไปแทน</a:t>
            </a:r>
          </a:p>
          <a:p>
            <a:pPr lvl="1"/>
            <a:r>
              <a:rPr lang="th-TH" dirty="0"/>
              <a:t>ระวังเรื่องการใช้ </a:t>
            </a:r>
            <a:r>
              <a:rPr lang="en-US" dirty="0"/>
              <a:t>space </a:t>
            </a:r>
            <a:r>
              <a:rPr lang="th-TH" dirty="0"/>
              <a:t>และ </a:t>
            </a:r>
            <a:r>
              <a:rPr lang="en-US" dirty="0"/>
              <a:t>tab </a:t>
            </a:r>
            <a:r>
              <a:rPr lang="th-TH" dirty="0"/>
              <a:t>(บาง </a:t>
            </a:r>
            <a:r>
              <a:rPr lang="en-US" dirty="0"/>
              <a:t>editor </a:t>
            </a:r>
            <a:r>
              <a:rPr lang="th-TH" dirty="0"/>
              <a:t>ไม่แปลง </a:t>
            </a:r>
            <a:r>
              <a:rPr lang="en-US" dirty="0"/>
              <a:t>tab </a:t>
            </a:r>
            <a:r>
              <a:rPr lang="th-TH" dirty="0"/>
              <a:t>เป็น </a:t>
            </a:r>
            <a:r>
              <a:rPr lang="en-US" dirty="0"/>
              <a:t>space </a:t>
            </a:r>
            <a:r>
              <a:rPr lang="th-TH" dirty="0"/>
              <a:t>ให้)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88344" y="3439886"/>
            <a:ext cx="51670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def</a:t>
            </a:r>
            <a:r>
              <a:rPr lang="en-US" sz="2800" dirty="0"/>
              <a:t> fib(n):                   </a:t>
            </a:r>
          </a:p>
          <a:p>
            <a:r>
              <a:rPr lang="en-US" sz="2800" dirty="0"/>
              <a:t>    </a:t>
            </a:r>
            <a:r>
              <a:rPr lang="th-TH" sz="2800" dirty="0"/>
              <a:t>	</a:t>
            </a:r>
            <a:r>
              <a:rPr lang="en-US" sz="2800" dirty="0"/>
              <a:t>print 'n =', n            </a:t>
            </a:r>
          </a:p>
          <a:p>
            <a:r>
              <a:rPr lang="en-US" sz="2800" dirty="0"/>
              <a:t>   </a:t>
            </a:r>
            <a:r>
              <a:rPr lang="th-TH" sz="2800" dirty="0"/>
              <a:t>	</a:t>
            </a:r>
            <a:r>
              <a:rPr lang="en-US" sz="2800" dirty="0"/>
              <a:t>if n &gt; 1:                 </a:t>
            </a:r>
          </a:p>
          <a:p>
            <a:r>
              <a:rPr lang="en-US" sz="2800" dirty="0"/>
              <a:t>        </a:t>
            </a:r>
            <a:r>
              <a:rPr lang="th-TH" sz="2800" dirty="0"/>
              <a:t>		</a:t>
            </a:r>
            <a:r>
              <a:rPr lang="en-US" sz="2800" dirty="0"/>
              <a:t>return n * fib(n - 1)</a:t>
            </a:r>
          </a:p>
          <a:p>
            <a:r>
              <a:rPr lang="en-US" sz="2800" dirty="0"/>
              <a:t>    </a:t>
            </a:r>
            <a:r>
              <a:rPr lang="th-TH" sz="2800" dirty="0"/>
              <a:t>	</a:t>
            </a:r>
            <a:r>
              <a:rPr lang="en-US" sz="2800" dirty="0"/>
              <a:t>else:                     </a:t>
            </a:r>
          </a:p>
          <a:p>
            <a:r>
              <a:rPr lang="en-US" sz="2800" dirty="0"/>
              <a:t>        </a:t>
            </a:r>
            <a:r>
              <a:rPr lang="th-TH" sz="2800" dirty="0"/>
              <a:t>		</a:t>
            </a:r>
            <a:r>
              <a:rPr lang="en-US" sz="2800" dirty="0"/>
              <a:t>print 'end of the line'</a:t>
            </a:r>
          </a:p>
          <a:p>
            <a:r>
              <a:rPr lang="en-US" sz="2800" dirty="0"/>
              <a:t>        </a:t>
            </a:r>
            <a:r>
              <a:rPr lang="th-TH" sz="2800" dirty="0"/>
              <a:t>		</a:t>
            </a:r>
            <a:r>
              <a:rPr lang="en-US" sz="2800" dirty="0"/>
              <a:t>return 1</a:t>
            </a:r>
          </a:p>
        </p:txBody>
      </p:sp>
      <p:sp>
        <p:nvSpPr>
          <p:cNvPr id="12" name="Freeform 11"/>
          <p:cNvSpPr/>
          <p:nvPr/>
        </p:nvSpPr>
        <p:spPr>
          <a:xfrm>
            <a:off x="3178629" y="3933371"/>
            <a:ext cx="653142" cy="217715"/>
          </a:xfrm>
          <a:custGeom>
            <a:avLst/>
            <a:gdLst>
              <a:gd name="connsiteX0" fmla="*/ 653142 w 653142"/>
              <a:gd name="connsiteY0" fmla="*/ 203200 h 217715"/>
              <a:gd name="connsiteX1" fmla="*/ 0 w 653142"/>
              <a:gd name="connsiteY1" fmla="*/ 217715 h 217715"/>
              <a:gd name="connsiteX2" fmla="*/ 14514 w 65314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2" h="217715">
                <a:moveTo>
                  <a:pt x="653142" y="203200"/>
                </a:moveTo>
                <a:lnTo>
                  <a:pt x="0" y="217715"/>
                </a:lnTo>
                <a:lnTo>
                  <a:pt x="14514" y="0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164114" y="4286023"/>
            <a:ext cx="653142" cy="217715"/>
          </a:xfrm>
          <a:custGeom>
            <a:avLst/>
            <a:gdLst>
              <a:gd name="connsiteX0" fmla="*/ 653142 w 653142"/>
              <a:gd name="connsiteY0" fmla="*/ 203200 h 217715"/>
              <a:gd name="connsiteX1" fmla="*/ 0 w 653142"/>
              <a:gd name="connsiteY1" fmla="*/ 217715 h 217715"/>
              <a:gd name="connsiteX2" fmla="*/ 14514 w 65314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2" h="217715">
                <a:moveTo>
                  <a:pt x="653142" y="203200"/>
                </a:moveTo>
                <a:lnTo>
                  <a:pt x="0" y="217715"/>
                </a:lnTo>
                <a:lnTo>
                  <a:pt x="14514" y="0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4056744" y="4751722"/>
            <a:ext cx="653142" cy="217715"/>
          </a:xfrm>
          <a:custGeom>
            <a:avLst/>
            <a:gdLst>
              <a:gd name="connsiteX0" fmla="*/ 653142 w 653142"/>
              <a:gd name="connsiteY0" fmla="*/ 203200 h 217715"/>
              <a:gd name="connsiteX1" fmla="*/ 0 w 653142"/>
              <a:gd name="connsiteY1" fmla="*/ 217715 h 217715"/>
              <a:gd name="connsiteX2" fmla="*/ 14514 w 65314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2" h="217715">
                <a:moveTo>
                  <a:pt x="653142" y="203200"/>
                </a:moveTo>
                <a:lnTo>
                  <a:pt x="0" y="217715"/>
                </a:lnTo>
                <a:lnTo>
                  <a:pt x="14514" y="0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4056744" y="5624286"/>
            <a:ext cx="653142" cy="217715"/>
          </a:xfrm>
          <a:custGeom>
            <a:avLst/>
            <a:gdLst>
              <a:gd name="connsiteX0" fmla="*/ 653142 w 653142"/>
              <a:gd name="connsiteY0" fmla="*/ 203200 h 217715"/>
              <a:gd name="connsiteX1" fmla="*/ 0 w 653142"/>
              <a:gd name="connsiteY1" fmla="*/ 217715 h 217715"/>
              <a:gd name="connsiteX2" fmla="*/ 14514 w 65314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2" h="217715">
                <a:moveTo>
                  <a:pt x="653142" y="203200"/>
                </a:moveTo>
                <a:lnTo>
                  <a:pt x="0" y="217715"/>
                </a:lnTo>
                <a:lnTo>
                  <a:pt x="14514" y="0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056744" y="6038838"/>
            <a:ext cx="653142" cy="217715"/>
          </a:xfrm>
          <a:custGeom>
            <a:avLst/>
            <a:gdLst>
              <a:gd name="connsiteX0" fmla="*/ 653142 w 653142"/>
              <a:gd name="connsiteY0" fmla="*/ 203200 h 217715"/>
              <a:gd name="connsiteX1" fmla="*/ 0 w 653142"/>
              <a:gd name="connsiteY1" fmla="*/ 217715 h 217715"/>
              <a:gd name="connsiteX2" fmla="*/ 14514 w 65314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2" h="217715">
                <a:moveTo>
                  <a:pt x="653142" y="203200"/>
                </a:moveTo>
                <a:lnTo>
                  <a:pt x="0" y="217715"/>
                </a:lnTo>
                <a:lnTo>
                  <a:pt x="14514" y="0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03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– </a:t>
            </a:r>
            <a:r>
              <a:rPr lang="th-TH" dirty="0"/>
              <a:t>จำนวนเต็ม</a:t>
            </a:r>
          </a:p>
          <a:p>
            <a:r>
              <a:rPr lang="en-US" dirty="0"/>
              <a:t>float – </a:t>
            </a:r>
            <a:r>
              <a:rPr lang="th-TH" dirty="0"/>
              <a:t>จำนวนทศนิยม</a:t>
            </a:r>
          </a:p>
          <a:p>
            <a:r>
              <a:rPr lang="en-US" dirty="0"/>
              <a:t>Operation </a:t>
            </a:r>
          </a:p>
          <a:p>
            <a:pPr lvl="1"/>
            <a:r>
              <a:rPr lang="en-US" dirty="0"/>
              <a:t>+</a:t>
            </a:r>
          </a:p>
          <a:p>
            <a:pPr lvl="1"/>
            <a:r>
              <a:rPr lang="en-US" dirty="0"/>
              <a:t>-</a:t>
            </a:r>
          </a:p>
          <a:p>
            <a:pPr lvl="1"/>
            <a:r>
              <a:rPr lang="en-US" dirty="0"/>
              <a:t>*</a:t>
            </a:r>
          </a:p>
          <a:p>
            <a:pPr lvl="1"/>
            <a:r>
              <a:rPr lang="en-US" dirty="0"/>
              <a:t>/</a:t>
            </a:r>
          </a:p>
          <a:p>
            <a:pPr lvl="1"/>
            <a:r>
              <a:rPr lang="en-US" dirty="0"/>
              <a:t>**</a:t>
            </a:r>
            <a:r>
              <a:rPr lang="th-TH" dirty="0"/>
              <a:t> </a:t>
            </a:r>
            <a:r>
              <a:rPr lang="en-US" dirty="0"/>
              <a:t>- </a:t>
            </a:r>
            <a:r>
              <a:rPr lang="th-TH" dirty="0"/>
              <a:t>ยกกำลัง</a:t>
            </a:r>
            <a:endParaRPr lang="en-US" dirty="0"/>
          </a:p>
          <a:p>
            <a:pPr lvl="1"/>
            <a:r>
              <a:rPr lang="en-US" dirty="0"/>
              <a:t>%</a:t>
            </a:r>
            <a:r>
              <a:rPr lang="th-TH" dirty="0"/>
              <a:t> </a:t>
            </a:r>
            <a:r>
              <a:rPr lang="en-US" dirty="0"/>
              <a:t>- </a:t>
            </a:r>
            <a:r>
              <a:rPr lang="th-TH" dirty="0"/>
              <a:t>หารจำนวนเต็มเอาเศษ</a:t>
            </a:r>
            <a:endParaRPr lang="en-US" dirty="0"/>
          </a:p>
          <a:p>
            <a:pPr lvl="1"/>
            <a:r>
              <a:rPr lang="en-US" dirty="0"/>
              <a:t>// - </a:t>
            </a:r>
            <a:r>
              <a:rPr lang="th-TH" dirty="0"/>
              <a:t>หารจำนวนเต็ม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25" t="22508" r="4072" b="8594"/>
          <a:stretch/>
        </p:blipFill>
        <p:spPr>
          <a:xfrm>
            <a:off x="3933371" y="1393370"/>
            <a:ext cx="6357258" cy="521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True</a:t>
            </a:r>
          </a:p>
          <a:p>
            <a:r>
              <a:rPr lang="en-US" dirty="0"/>
              <a:t>False</a:t>
            </a:r>
          </a:p>
          <a:p>
            <a:r>
              <a:rPr lang="en-US" dirty="0"/>
              <a:t>Operation</a:t>
            </a:r>
          </a:p>
          <a:p>
            <a:pPr lvl="1"/>
            <a:r>
              <a:rPr lang="en-US" dirty="0"/>
              <a:t>and</a:t>
            </a:r>
          </a:p>
          <a:p>
            <a:pPr lvl="1"/>
            <a:r>
              <a:rPr lang="en-US" dirty="0"/>
              <a:t>Or</a:t>
            </a:r>
          </a:p>
          <a:p>
            <a:pPr lvl="1"/>
            <a:r>
              <a:rPr lang="en-US" dirty="0"/>
              <a:t>not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98" t="30185" r="62019" b="43906"/>
          <a:stretch/>
        </p:blipFill>
        <p:spPr>
          <a:xfrm>
            <a:off x="4147647" y="3222172"/>
            <a:ext cx="3399782" cy="281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20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โครงสร้างข้อมูลพื้นฐาน แอเรย์ สแตคและแถวคอย รายการโยง การเวียนบังเกิด ต้นไม้ค้นหาแบบทวิภาค ต้นไม้เอวีแอล ฮีป ตารางแฮช กราฟ การเรียงลำดับและการค้นหา</a:t>
            </a:r>
          </a:p>
          <a:p>
            <a:r>
              <a:rPr lang="en-US" dirty="0"/>
              <a:t>Basic data structure, array, stacks, queues, linked lists, recursion, binary search trees, AVL trees, heaps, graphs, and hash tables, application to sorting and searching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13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897444"/>
              </p:ext>
            </p:extLst>
          </p:nvPr>
        </p:nvGraphicFramePr>
        <p:xfrm>
          <a:off x="266040" y="1549853"/>
          <a:ext cx="8989290" cy="4843418"/>
        </p:xfrm>
        <a:graphic>
          <a:graphicData uri="http://schemas.openxmlformats.org/drawingml/2006/table">
            <a:tbl>
              <a:tblPr/>
              <a:tblGrid>
                <a:gridCol w="29964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964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964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478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dirty="0">
                          <a:effectLst/>
                        </a:rPr>
                        <a:t>Operation Name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>
                          <a:effectLst/>
                        </a:rPr>
                        <a:t>Operator</a:t>
                      </a:r>
                      <a:endParaRPr lang="en-US" sz="2000">
                        <a:effectLst/>
                      </a:endParaRPr>
                    </a:p>
                  </a:txBody>
                  <a:tcPr marL="65140" marR="65140" marT="65140" marB="6514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>
                          <a:effectLst/>
                        </a:rPr>
                        <a:t>Explanation</a:t>
                      </a:r>
                      <a:endParaRPr lang="en-US" sz="2000">
                        <a:effectLst/>
                      </a:endParaRPr>
                    </a:p>
                  </a:txBody>
                  <a:tcPr marL="65140" marR="65140" marT="65140" marB="6514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4783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less than</a:t>
                      </a: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u="none" strike="noStrike" dirty="0">
                          <a:effectLst/>
                          <a:latin typeface="MathJax_Main"/>
                        </a:rPr>
                        <a:t>&lt;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น้อยกว่า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4783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greater than</a:t>
                      </a: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u="none" strike="noStrike" dirty="0">
                          <a:effectLst/>
                          <a:latin typeface="MathJax_Main"/>
                        </a:rPr>
                        <a:t>&gt;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มากกว่า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4783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less than or equal</a:t>
                      </a: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u="none" strike="noStrike" dirty="0">
                          <a:effectLst/>
                          <a:latin typeface="MathJax_Main"/>
                        </a:rPr>
                        <a:t>&lt;=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น้อยกว่าเท่ากับ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4783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greater than or equal</a:t>
                      </a: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u="none" strike="noStrike" dirty="0">
                          <a:effectLst/>
                          <a:latin typeface="MathJax_Main"/>
                        </a:rPr>
                        <a:t>&gt;=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มากกว่าเท่ากับ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4783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equal</a:t>
                      </a: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u="none" strike="noStrike" dirty="0">
                          <a:effectLst/>
                          <a:latin typeface="MathJax_Main"/>
                        </a:rPr>
                        <a:t>==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เท่ากันหรือไม่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4783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not equal</a:t>
                      </a: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u="none" strike="noStrike" dirty="0">
                          <a:effectLst/>
                        </a:rPr>
                        <a:t>!=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ไม่เท่ากันหรือไม่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99286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logical and</a:t>
                      </a: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u="none" strike="noStrike" dirty="0">
                          <a:effectLst/>
                        </a:rPr>
                        <a:t>and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True and True = True</a:t>
                      </a: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99286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logical or</a:t>
                      </a: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u="none" strike="noStrike" dirty="0">
                          <a:effectLst/>
                        </a:rPr>
                        <a:t>or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True </a:t>
                      </a:r>
                      <a:r>
                        <a:rPr lang="th-TH" sz="2000" dirty="0">
                          <a:effectLst/>
                        </a:rPr>
                        <a:t>ตัวใตตัวหนึ่ง</a:t>
                      </a:r>
                      <a:r>
                        <a:rPr lang="th-TH" sz="2000" baseline="0" dirty="0">
                          <a:effectLst/>
                        </a:rPr>
                        <a:t> </a:t>
                      </a:r>
                      <a:r>
                        <a:rPr lang="en-US" sz="2000" baseline="0" dirty="0">
                          <a:effectLst/>
                        </a:rPr>
                        <a:t>= True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599286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logical not</a:t>
                      </a: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u="none" strike="noStrike" dirty="0">
                          <a:effectLst/>
                        </a:rPr>
                        <a:t>not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นิเสธ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856" t="35366" r="51502" b="32775"/>
          <a:stretch/>
        </p:blipFill>
        <p:spPr>
          <a:xfrm>
            <a:off x="9071429" y="4180114"/>
            <a:ext cx="3018971" cy="240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17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การกำหนดค่าแบบอ้างอิง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84" t="29993" r="68886" b="47169"/>
          <a:stretch/>
        </p:blipFill>
        <p:spPr>
          <a:xfrm>
            <a:off x="2946400" y="2795135"/>
            <a:ext cx="3178629" cy="28655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674" t="38821" r="24461" b="16463"/>
          <a:stretch/>
        </p:blipFill>
        <p:spPr>
          <a:xfrm>
            <a:off x="7228114" y="2795135"/>
            <a:ext cx="3439887" cy="33818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3315" y="3506334"/>
            <a:ext cx="462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int</a:t>
            </a:r>
            <a:endParaRPr lang="en-US" sz="2000" dirty="0"/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 flipV="1">
            <a:off x="2306134" y="3143477"/>
            <a:ext cx="640266" cy="562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2306134" y="3706389"/>
            <a:ext cx="640266" cy="307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53185" y="4596099"/>
            <a:ext cx="1034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boolean</a:t>
            </a:r>
            <a:endParaRPr lang="en-US" sz="2000" dirty="0"/>
          </a:p>
        </p:txBody>
      </p:sp>
      <p:cxnSp>
        <p:nvCxnSpPr>
          <p:cNvPr id="13" name="Straight Arrow Connector 12"/>
          <p:cNvCxnSpPr>
            <a:stCxn id="11" idx="3"/>
          </p:cNvCxnSpPr>
          <p:nvPr/>
        </p:nvCxnSpPr>
        <p:spPr>
          <a:xfrm>
            <a:off x="2487442" y="4796154"/>
            <a:ext cx="458958" cy="30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th-TH" dirty="0"/>
              <a:t>ไม่ยึดติดกับ </a:t>
            </a:r>
            <a:r>
              <a:rPr lang="en-US" dirty="0"/>
              <a:t>data type</a:t>
            </a:r>
          </a:p>
        </p:txBody>
      </p:sp>
    </p:spTree>
    <p:extLst>
      <p:ext uri="{BB962C8B-B14F-4D97-AF65-F5344CB8AC3E}">
        <p14:creationId xmlns:p14="http://schemas.microsoft.com/office/powerpoint/2010/main" val="1038391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</a:t>
            </a:r>
            <a:r>
              <a:rPr lang="th-TH" dirty="0"/>
              <a:t>พื้นฐานใน </a:t>
            </a:r>
            <a:r>
              <a:rPr lang="en-US" dirty="0"/>
              <a:t>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มีอันดับ</a:t>
            </a:r>
          </a:p>
          <a:p>
            <a:pPr lvl="1"/>
            <a:r>
              <a:rPr lang="en-US" dirty="0"/>
              <a:t>List</a:t>
            </a:r>
            <a:r>
              <a:rPr lang="th-TH" dirty="0"/>
              <a:t> </a:t>
            </a:r>
            <a:r>
              <a:rPr lang="en-US" dirty="0"/>
              <a:t>(</a:t>
            </a:r>
            <a:r>
              <a:rPr lang="th-TH" dirty="0"/>
              <a:t>หรือ </a:t>
            </a:r>
            <a:r>
              <a:rPr lang="en-US"/>
              <a:t>array), </a:t>
            </a:r>
            <a:r>
              <a:rPr lang="en-US" dirty="0"/>
              <a:t>string, tuple</a:t>
            </a:r>
          </a:p>
          <a:p>
            <a:r>
              <a:rPr lang="th-TH" dirty="0"/>
              <a:t>ไม่มีอันดับ</a:t>
            </a:r>
          </a:p>
          <a:p>
            <a:pPr lvl="1"/>
            <a:r>
              <a:rPr lang="en-US" dirty="0"/>
              <a:t>Set, dictionary</a:t>
            </a:r>
          </a:p>
        </p:txBody>
      </p:sp>
    </p:spTree>
    <p:extLst>
      <p:ext uri="{BB962C8B-B14F-4D97-AF65-F5344CB8AC3E}">
        <p14:creationId xmlns:p14="http://schemas.microsoft.com/office/powerpoint/2010/main" val="3966743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สร้างด้วย </a:t>
            </a:r>
            <a:r>
              <a:rPr lang="en-US" dirty="0"/>
              <a:t>[ ] </a:t>
            </a:r>
            <a:r>
              <a:rPr lang="th-TH" dirty="0"/>
              <a:t>คั่นด้วย </a:t>
            </a:r>
            <a:r>
              <a:rPr lang="en-US" dirty="0"/>
              <a:t>, </a:t>
            </a:r>
          </a:p>
          <a:p>
            <a:r>
              <a:rPr lang="th-TH" dirty="0"/>
              <a:t>ไม่จำเป็นต้องเป็น </a:t>
            </a:r>
            <a:r>
              <a:rPr lang="en-US" dirty="0"/>
              <a:t>data type </a:t>
            </a:r>
            <a:r>
              <a:rPr lang="th-TH" dirty="0"/>
              <a:t>แบบเดียวกัน</a:t>
            </a:r>
          </a:p>
          <a:p>
            <a:r>
              <a:rPr lang="en-US" dirty="0"/>
              <a:t>[</a:t>
            </a:r>
            <a:r>
              <a:rPr lang="th-TH" dirty="0"/>
              <a:t> </a:t>
            </a:r>
            <a:r>
              <a:rPr lang="en-US" dirty="0"/>
              <a:t>] </a:t>
            </a:r>
            <a:r>
              <a:rPr lang="th-TH" dirty="0"/>
              <a:t>คือ </a:t>
            </a:r>
            <a:r>
              <a:rPr lang="en-US" dirty="0"/>
              <a:t>list </a:t>
            </a:r>
            <a:r>
              <a:rPr lang="th-TH" dirty="0"/>
              <a:t>ว่าง</a:t>
            </a:r>
          </a:p>
          <a:p>
            <a:endParaRPr lang="th-TH" dirty="0"/>
          </a:p>
          <a:p>
            <a:endParaRPr lang="th-TH" dirty="0"/>
          </a:p>
          <a:p>
            <a:endParaRPr lang="th-TH" dirty="0"/>
          </a:p>
          <a:p>
            <a:r>
              <a:rPr lang="th-TH" dirty="0"/>
              <a:t>เริ่มต้น </a:t>
            </a:r>
            <a:r>
              <a:rPr lang="en-US" dirty="0"/>
              <a:t>list </a:t>
            </a:r>
            <a:r>
              <a:rPr lang="th-TH" dirty="0"/>
              <a:t>ด้วยค่าเดียวกัน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957" t="37395" r="66620" b="50720"/>
          <a:stretch/>
        </p:blipFill>
        <p:spPr>
          <a:xfrm>
            <a:off x="2988541" y="3035301"/>
            <a:ext cx="3276601" cy="15017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863" t="54803" r="72723" b="37034"/>
          <a:stretch/>
        </p:blipFill>
        <p:spPr>
          <a:xfrm>
            <a:off x="2669058" y="5384800"/>
            <a:ext cx="3071342" cy="120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33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List’s operators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199219"/>
              </p:ext>
            </p:extLst>
          </p:nvPr>
        </p:nvGraphicFramePr>
        <p:xfrm>
          <a:off x="139700" y="1666876"/>
          <a:ext cx="8137526" cy="4735864"/>
        </p:xfrm>
        <a:graphic>
          <a:graphicData uri="http://schemas.openxmlformats.org/drawingml/2006/table">
            <a:tbl>
              <a:tblPr/>
              <a:tblGrid>
                <a:gridCol w="27125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735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0276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8412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dirty="0">
                          <a:effectLst/>
                        </a:rPr>
                        <a:t>Operation Name</a:t>
                      </a:r>
                      <a:endParaRPr lang="en-US" sz="2400" dirty="0">
                        <a:effectLst/>
                      </a:endParaRPr>
                    </a:p>
                  </a:txBody>
                  <a:tcPr marL="76200" marR="76200" marT="76200" marB="762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>
                          <a:effectLst/>
                        </a:rPr>
                        <a:t>Operator</a:t>
                      </a:r>
                      <a:endParaRPr lang="en-US" sz="2400">
                        <a:effectLst/>
                      </a:endParaRPr>
                    </a:p>
                  </a:txBody>
                  <a:tcPr marL="76200" marR="76200" marT="76200" marB="762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>
                          <a:effectLst/>
                        </a:rPr>
                        <a:t>Explanation</a:t>
                      </a:r>
                      <a:endParaRPr lang="en-US" sz="2400">
                        <a:effectLst/>
                      </a:endParaRPr>
                    </a:p>
                  </a:txBody>
                  <a:tcPr marL="76200" marR="76200" marT="76200" marB="762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95346"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indexing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[ ]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400" dirty="0">
                          <a:effectLst/>
                        </a:rPr>
                        <a:t>ดึงค่าจากตำแหน่งที่กำหนดใน</a:t>
                      </a:r>
                      <a:r>
                        <a:rPr lang="th-TH" sz="2400" baseline="0" dirty="0">
                          <a:effectLst/>
                        </a:rPr>
                        <a:t> </a:t>
                      </a:r>
                      <a:r>
                        <a:rPr lang="en-US" sz="2400" baseline="0" dirty="0">
                          <a:effectLst/>
                        </a:rPr>
                        <a:t>[ ]</a:t>
                      </a:r>
                      <a:endParaRPr lang="en-US" sz="24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4124"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concatenation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+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400" dirty="0">
                          <a:effectLst/>
                        </a:rPr>
                        <a:t>รวมลำดับ</a:t>
                      </a:r>
                      <a:endParaRPr lang="en-US" sz="24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95346"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repetition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*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400" dirty="0">
                          <a:effectLst/>
                        </a:rPr>
                        <a:t>รวมลำดับแบบทำซ้ำเป็นจำนวนครั้ง</a:t>
                      </a:r>
                      <a:endParaRPr lang="en-US" sz="24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95346"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membership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in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400" dirty="0">
                          <a:effectLst/>
                        </a:rPr>
                        <a:t>ถามว่ามี </a:t>
                      </a:r>
                      <a:r>
                        <a:rPr lang="en-US" sz="2400" dirty="0">
                          <a:effectLst/>
                        </a:rPr>
                        <a:t>item </a:t>
                      </a:r>
                      <a:r>
                        <a:rPr lang="th-TH" sz="2400" dirty="0">
                          <a:effectLst/>
                        </a:rPr>
                        <a:t>ใน </a:t>
                      </a:r>
                      <a:r>
                        <a:rPr lang="en-US" sz="2400" dirty="0">
                          <a:effectLst/>
                        </a:rPr>
                        <a:t>list </a:t>
                      </a:r>
                      <a:r>
                        <a:rPr lang="th-TH" sz="2400" dirty="0">
                          <a:effectLst/>
                        </a:rPr>
                        <a:t>หรือไม่</a:t>
                      </a:r>
                      <a:endParaRPr lang="en-US" sz="24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5346"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length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len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400" dirty="0">
                          <a:effectLst/>
                        </a:rPr>
                        <a:t>จำนวน</a:t>
                      </a:r>
                      <a:r>
                        <a:rPr lang="th-TH" sz="2400" baseline="0" dirty="0">
                          <a:effectLst/>
                        </a:rPr>
                        <a:t> </a:t>
                      </a:r>
                      <a:r>
                        <a:rPr lang="en-US" sz="2400" baseline="0" dirty="0">
                          <a:effectLst/>
                        </a:rPr>
                        <a:t>item </a:t>
                      </a:r>
                      <a:r>
                        <a:rPr lang="th-TH" sz="2400" baseline="0" dirty="0">
                          <a:effectLst/>
                        </a:rPr>
                        <a:t>ใน </a:t>
                      </a:r>
                      <a:r>
                        <a:rPr lang="en-US" sz="2400" baseline="0" dirty="0">
                          <a:effectLst/>
                        </a:rPr>
                        <a:t>list</a:t>
                      </a:r>
                      <a:endParaRPr lang="en-US" sz="24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84124"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slicing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[ : ]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400" dirty="0">
                          <a:effectLst/>
                        </a:rPr>
                        <a:t>ดึงลำดับมาบางส่วน</a:t>
                      </a:r>
                      <a:endParaRPr lang="en-US" sz="24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857" t="47211" r="19953" b="20227"/>
          <a:stretch/>
        </p:blipFill>
        <p:spPr>
          <a:xfrm>
            <a:off x="7039428" y="4274457"/>
            <a:ext cx="5152572" cy="258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56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List’s methods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966429"/>
              </p:ext>
            </p:extLst>
          </p:nvPr>
        </p:nvGraphicFramePr>
        <p:xfrm>
          <a:off x="2636986" y="1803933"/>
          <a:ext cx="7470840" cy="4482902"/>
        </p:xfrm>
        <a:graphic>
          <a:graphicData uri="http://schemas.openxmlformats.org/drawingml/2006/table">
            <a:tbl>
              <a:tblPr/>
              <a:tblGrid>
                <a:gridCol w="2490280">
                  <a:extLst>
                    <a:ext uri="{9D8B030D-6E8A-4147-A177-3AD203B41FA5}">
                      <a16:colId xmlns="" xmlns:a16="http://schemas.microsoft.com/office/drawing/2014/main" val="2039576489"/>
                    </a:ext>
                  </a:extLst>
                </a:gridCol>
                <a:gridCol w="2490280">
                  <a:extLst>
                    <a:ext uri="{9D8B030D-6E8A-4147-A177-3AD203B41FA5}">
                      <a16:colId xmlns="" xmlns:a16="http://schemas.microsoft.com/office/drawing/2014/main" val="824630079"/>
                    </a:ext>
                  </a:extLst>
                </a:gridCol>
                <a:gridCol w="2490280">
                  <a:extLst>
                    <a:ext uri="{9D8B030D-6E8A-4147-A177-3AD203B41FA5}">
                      <a16:colId xmlns="" xmlns:a16="http://schemas.microsoft.com/office/drawing/2014/main" val="835559335"/>
                    </a:ext>
                  </a:extLst>
                </a:gridCol>
              </a:tblGrid>
              <a:tr h="280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>
                          <a:effectLst/>
                        </a:rPr>
                        <a:t>Method Name</a:t>
                      </a:r>
                      <a:endParaRPr lang="en-US" sz="1400">
                        <a:effectLst/>
                      </a:endParaRPr>
                    </a:p>
                  </a:txBody>
                  <a:tcPr marL="50131" marR="50131" marT="50131" marB="5013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dirty="0">
                          <a:effectLst/>
                        </a:rPr>
                        <a:t>Use</a:t>
                      </a:r>
                      <a:endParaRPr lang="en-US" sz="1400" dirty="0">
                        <a:effectLst/>
                      </a:endParaRPr>
                    </a:p>
                  </a:txBody>
                  <a:tcPr marL="50131" marR="50131" marT="50131" marB="5013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>
                          <a:effectLst/>
                        </a:rPr>
                        <a:t>Explanation</a:t>
                      </a:r>
                      <a:endParaRPr lang="en-US" sz="1400">
                        <a:effectLst/>
                      </a:endParaRPr>
                    </a:p>
                  </a:txBody>
                  <a:tcPr marL="50131" marR="50131" marT="50131" marB="5013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98475355"/>
                  </a:ext>
                </a:extLst>
              </a:tr>
              <a:tr h="280731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append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alist.append(item)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400" dirty="0">
                          <a:effectLst/>
                        </a:rPr>
                        <a:t>เพิ่ม</a:t>
                      </a:r>
                      <a:r>
                        <a:rPr lang="th-TH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>
                          <a:effectLst/>
                        </a:rPr>
                        <a:t>item </a:t>
                      </a:r>
                      <a:r>
                        <a:rPr lang="th-TH" sz="1400" baseline="0" dirty="0">
                          <a:effectLst/>
                        </a:rPr>
                        <a:t>ท้าย </a:t>
                      </a:r>
                      <a:r>
                        <a:rPr lang="en-US" sz="1400" baseline="0" dirty="0">
                          <a:effectLst/>
                        </a:rPr>
                        <a:t>list</a:t>
                      </a:r>
                      <a:endParaRPr lang="en-US" sz="1400" dirty="0">
                        <a:effectLst/>
                      </a:endParaRP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229230705"/>
                  </a:ext>
                </a:extLst>
              </a:tr>
              <a:tr h="461202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insert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alist.insert(i,item)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400" dirty="0">
                          <a:effectLst/>
                        </a:rPr>
                        <a:t>เพิ่ม</a:t>
                      </a:r>
                      <a:r>
                        <a:rPr lang="th-TH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>
                          <a:effectLst/>
                        </a:rPr>
                        <a:t>item </a:t>
                      </a:r>
                      <a:r>
                        <a:rPr lang="th-TH" sz="1400" baseline="0" dirty="0">
                          <a:effectLst/>
                        </a:rPr>
                        <a:t>ที่ตำแหน่ง </a:t>
                      </a:r>
                      <a:r>
                        <a:rPr lang="en-US" sz="1400" baseline="0" dirty="0" err="1">
                          <a:effectLst/>
                        </a:rPr>
                        <a:t>i</a:t>
                      </a:r>
                      <a:endParaRPr lang="en-US" sz="1400" dirty="0">
                        <a:effectLst/>
                      </a:endParaRP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26463180"/>
                  </a:ext>
                </a:extLst>
              </a:tr>
              <a:tr h="461202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pop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alist.pop()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400" dirty="0">
                          <a:effectLst/>
                        </a:rPr>
                        <a:t>คืนค่า</a:t>
                      </a:r>
                      <a:r>
                        <a:rPr lang="th-TH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>
                          <a:effectLst/>
                        </a:rPr>
                        <a:t>item </a:t>
                      </a:r>
                      <a:r>
                        <a:rPr lang="th-TH" sz="1400" baseline="0" dirty="0">
                          <a:effectLst/>
                        </a:rPr>
                        <a:t>ที่ตำแหน่งสุดท้ายแล้วเอาออกด้วย</a:t>
                      </a:r>
                      <a:endParaRPr lang="en-US" sz="1400" dirty="0">
                        <a:effectLst/>
                      </a:endParaRP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62542281"/>
                  </a:ext>
                </a:extLst>
              </a:tr>
              <a:tr h="461202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pop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alist.pop(i)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400" dirty="0">
                          <a:effectLst/>
                        </a:rPr>
                        <a:t>คืนค่า</a:t>
                      </a:r>
                      <a:r>
                        <a:rPr lang="th-TH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>
                          <a:effectLst/>
                        </a:rPr>
                        <a:t>item </a:t>
                      </a:r>
                      <a:r>
                        <a:rPr lang="th-TH" sz="1400" baseline="0" dirty="0">
                          <a:effectLst/>
                        </a:rPr>
                        <a:t>ที่ตำแหน่ง </a:t>
                      </a:r>
                      <a:r>
                        <a:rPr lang="en-US" sz="1400" baseline="0" dirty="0" err="1">
                          <a:effectLst/>
                        </a:rPr>
                        <a:t>i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th-TH" sz="1400" baseline="0" dirty="0">
                          <a:effectLst/>
                        </a:rPr>
                        <a:t>แล้วเอาออกด้วย</a:t>
                      </a:r>
                      <a:endParaRPr lang="en-US" sz="1400" dirty="0">
                        <a:effectLst/>
                      </a:endParaRP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33842517"/>
                  </a:ext>
                </a:extLst>
              </a:tr>
              <a:tr h="280731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sort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alist.sort()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400" dirty="0">
                          <a:effectLst/>
                        </a:rPr>
                        <a:t>เรียงลำดับใน</a:t>
                      </a:r>
                      <a:r>
                        <a:rPr lang="th-TH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>
                          <a:effectLst/>
                        </a:rPr>
                        <a:t>list</a:t>
                      </a:r>
                      <a:endParaRPr lang="en-US" sz="1400" dirty="0">
                        <a:effectLst/>
                      </a:endParaRP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75504943"/>
                  </a:ext>
                </a:extLst>
              </a:tr>
              <a:tr h="461202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reverse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alist.reverse()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400" dirty="0">
                          <a:effectLst/>
                        </a:rPr>
                        <a:t>ย้อนลำดับใน</a:t>
                      </a:r>
                      <a:r>
                        <a:rPr lang="th-TH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>
                          <a:effectLst/>
                        </a:rPr>
                        <a:t>list</a:t>
                      </a:r>
                      <a:endParaRPr lang="en-US" sz="1400" dirty="0">
                        <a:effectLst/>
                      </a:endParaRP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27532563"/>
                  </a:ext>
                </a:extLst>
              </a:tr>
              <a:tr h="280731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del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del alist[i]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400" dirty="0">
                          <a:effectLst/>
                        </a:rPr>
                        <a:t>ลบ</a:t>
                      </a:r>
                      <a:r>
                        <a:rPr lang="th-TH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>
                          <a:effectLst/>
                        </a:rPr>
                        <a:t>item </a:t>
                      </a:r>
                      <a:r>
                        <a:rPr lang="th-TH" sz="1400" baseline="0" dirty="0">
                          <a:effectLst/>
                        </a:rPr>
                        <a:t>ที่ตำแหน่ง </a:t>
                      </a:r>
                      <a:r>
                        <a:rPr lang="en-US" sz="1400" baseline="0" dirty="0" err="1">
                          <a:effectLst/>
                        </a:rPr>
                        <a:t>i</a:t>
                      </a:r>
                      <a:endParaRPr lang="en-US" sz="1400" dirty="0">
                        <a:effectLst/>
                      </a:endParaRP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828331872"/>
                  </a:ext>
                </a:extLst>
              </a:tr>
              <a:tr h="461202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index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alist.index(item)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400" dirty="0">
                          <a:effectLst/>
                        </a:rPr>
                        <a:t>ค้นหา</a:t>
                      </a:r>
                      <a:r>
                        <a:rPr lang="th-TH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>
                          <a:effectLst/>
                        </a:rPr>
                        <a:t>item </a:t>
                      </a:r>
                      <a:r>
                        <a:rPr lang="th-TH" sz="1400" baseline="0" dirty="0">
                          <a:effectLst/>
                        </a:rPr>
                        <a:t>แล้วคืนค่าตำแหน่งที่เจอมาให้</a:t>
                      </a:r>
                      <a:endParaRPr lang="en-US" sz="1400" dirty="0">
                        <a:effectLst/>
                      </a:endParaRP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97376709"/>
                  </a:ext>
                </a:extLst>
              </a:tr>
              <a:tr h="461202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count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alist.count(item)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400" dirty="0">
                          <a:effectLst/>
                        </a:rPr>
                        <a:t>นับจำนวนที่มีค่า</a:t>
                      </a:r>
                      <a:r>
                        <a:rPr lang="th-TH" sz="1400" baseline="0" dirty="0">
                          <a:effectLst/>
                        </a:rPr>
                        <a:t>เดียวกับ </a:t>
                      </a:r>
                      <a:r>
                        <a:rPr lang="en-US" sz="1400" baseline="0" dirty="0">
                          <a:effectLst/>
                        </a:rPr>
                        <a:t>item </a:t>
                      </a:r>
                      <a:r>
                        <a:rPr lang="th-TH" sz="1400" baseline="0" dirty="0">
                          <a:effectLst/>
                        </a:rPr>
                        <a:t>ใน </a:t>
                      </a:r>
                      <a:r>
                        <a:rPr lang="en-US" sz="1400" baseline="0" dirty="0">
                          <a:effectLst/>
                        </a:rPr>
                        <a:t>list</a:t>
                      </a:r>
                      <a:endParaRPr lang="en-US" sz="1400" dirty="0">
                        <a:effectLst/>
                      </a:endParaRP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61165515"/>
                  </a:ext>
                </a:extLst>
              </a:tr>
              <a:tr h="461202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remove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alist.remove(item)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400" dirty="0">
                          <a:effectLst/>
                        </a:rPr>
                        <a:t>ลบ</a:t>
                      </a:r>
                      <a:r>
                        <a:rPr lang="th-TH" sz="1400" baseline="0" dirty="0">
                          <a:effectLst/>
                        </a:rPr>
                        <a:t>ตัวที่มีค่าเดียวกับ </a:t>
                      </a:r>
                      <a:r>
                        <a:rPr lang="en-US" sz="1400" baseline="0" dirty="0">
                          <a:effectLst/>
                        </a:rPr>
                        <a:t>item </a:t>
                      </a:r>
                      <a:r>
                        <a:rPr lang="th-TH" sz="1400" baseline="0" dirty="0">
                          <a:effectLst/>
                        </a:rPr>
                        <a:t>ตัวแรกที่เจอ</a:t>
                      </a:r>
                      <a:endParaRPr lang="en-US" sz="1400" dirty="0">
                        <a:effectLst/>
                      </a:endParaRP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712005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715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ตัวอย่าง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921" t="27179" r="21250" b="30879"/>
          <a:stretch/>
        </p:blipFill>
        <p:spPr>
          <a:xfrm>
            <a:off x="838200" y="1690688"/>
            <a:ext cx="10758714" cy="419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90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41686" cy="4351338"/>
          </a:xfrm>
        </p:spPr>
        <p:txBody>
          <a:bodyPr/>
          <a:lstStyle/>
          <a:p>
            <a:r>
              <a:rPr lang="th-TH" dirty="0"/>
              <a:t>เป็น </a:t>
            </a:r>
            <a:r>
              <a:rPr lang="en-US" dirty="0"/>
              <a:t>function </a:t>
            </a:r>
            <a:r>
              <a:rPr lang="th-TH" dirty="0"/>
              <a:t>ที่ใช้สร้างลำดับของตัวเลข</a:t>
            </a:r>
          </a:p>
          <a:p>
            <a:r>
              <a:rPr lang="th-TH" dirty="0"/>
              <a:t>ใช้บ่อยใน </a:t>
            </a:r>
            <a:r>
              <a:rPr lang="en-US" dirty="0"/>
              <a:t>for loop</a:t>
            </a:r>
            <a:endParaRPr lang="th-TH" dirty="0"/>
          </a:p>
          <a:p>
            <a:r>
              <a:rPr lang="th-TH" dirty="0"/>
              <a:t>การทำงานต่างกันตามจำนวน </a:t>
            </a:r>
            <a:r>
              <a:rPr lang="en-US" dirty="0"/>
              <a:t>parameter</a:t>
            </a:r>
          </a:p>
          <a:p>
            <a:pPr lvl="1"/>
            <a:r>
              <a:rPr lang="en-US" dirty="0"/>
              <a:t>range(n) </a:t>
            </a:r>
            <a:r>
              <a:rPr lang="th-TH" dirty="0"/>
              <a:t>สร้าง </a:t>
            </a:r>
            <a:r>
              <a:rPr lang="en-US" smtClean="0"/>
              <a:t>0 </a:t>
            </a:r>
            <a:r>
              <a:rPr lang="th-TH" dirty="0"/>
              <a:t>ถึง </a:t>
            </a:r>
            <a:r>
              <a:rPr lang="en-US" dirty="0"/>
              <a:t>n-1</a:t>
            </a:r>
          </a:p>
          <a:p>
            <a:pPr lvl="1"/>
            <a:r>
              <a:rPr lang="en-US" dirty="0"/>
              <a:t>range(n, m) </a:t>
            </a:r>
            <a:r>
              <a:rPr lang="th-TH" dirty="0"/>
              <a:t>สร้าง </a:t>
            </a:r>
            <a:r>
              <a:rPr lang="en-US" dirty="0"/>
              <a:t>n </a:t>
            </a:r>
            <a:r>
              <a:rPr lang="th-TH" dirty="0"/>
              <a:t>ถึง </a:t>
            </a:r>
            <a:r>
              <a:rPr lang="en-US" dirty="0"/>
              <a:t>m-1</a:t>
            </a:r>
          </a:p>
          <a:p>
            <a:pPr lvl="1"/>
            <a:r>
              <a:rPr lang="en-US" dirty="0"/>
              <a:t>range(n, m, o) </a:t>
            </a:r>
            <a:r>
              <a:rPr lang="th-TH" dirty="0"/>
              <a:t>สร้าง </a:t>
            </a:r>
            <a:r>
              <a:rPr lang="en-US" dirty="0"/>
              <a:t>n </a:t>
            </a:r>
            <a:r>
              <a:rPr lang="th-TH" dirty="0"/>
              <a:t>ด้วย </a:t>
            </a:r>
            <a:r>
              <a:rPr lang="en-US" dirty="0"/>
              <a:t>step o </a:t>
            </a:r>
            <a:r>
              <a:rPr lang="th-TH" dirty="0"/>
              <a:t>และไม่เกิน </a:t>
            </a:r>
            <a:r>
              <a:rPr lang="en-US" dirty="0"/>
              <a:t>m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381" t="42707" r="48809" b="33783"/>
          <a:stretch/>
        </p:blipFill>
        <p:spPr>
          <a:xfrm>
            <a:off x="6299200" y="1690688"/>
            <a:ext cx="5704114" cy="389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09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32461" t="27420" r="55317" b="53023"/>
          <a:stretch/>
        </p:blipFill>
        <p:spPr>
          <a:xfrm>
            <a:off x="9390884" y="1020990"/>
            <a:ext cx="2801116" cy="24555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32461" t="53546" r="56970" b="27743"/>
          <a:stretch/>
        </p:blipFill>
        <p:spPr>
          <a:xfrm>
            <a:off x="9390884" y="3684360"/>
            <a:ext cx="2801116" cy="271644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120231"/>
              </p:ext>
            </p:extLst>
          </p:nvPr>
        </p:nvGraphicFramePr>
        <p:xfrm>
          <a:off x="180907" y="1690688"/>
          <a:ext cx="9209976" cy="4367184"/>
        </p:xfrm>
        <a:graphic>
          <a:graphicData uri="http://schemas.openxmlformats.org/drawingml/2006/table">
            <a:tbl>
              <a:tblPr/>
              <a:tblGrid>
                <a:gridCol w="3069992">
                  <a:extLst>
                    <a:ext uri="{9D8B030D-6E8A-4147-A177-3AD203B41FA5}">
                      <a16:colId xmlns="" xmlns:a16="http://schemas.microsoft.com/office/drawing/2014/main" val="3986082007"/>
                    </a:ext>
                  </a:extLst>
                </a:gridCol>
                <a:gridCol w="3069992">
                  <a:extLst>
                    <a:ext uri="{9D8B030D-6E8A-4147-A177-3AD203B41FA5}">
                      <a16:colId xmlns="" xmlns:a16="http://schemas.microsoft.com/office/drawing/2014/main" val="2555308991"/>
                    </a:ext>
                  </a:extLst>
                </a:gridCol>
                <a:gridCol w="3069992">
                  <a:extLst>
                    <a:ext uri="{9D8B030D-6E8A-4147-A177-3AD203B41FA5}">
                      <a16:colId xmlns="" xmlns:a16="http://schemas.microsoft.com/office/drawing/2014/main" val="224607047"/>
                    </a:ext>
                  </a:extLst>
                </a:gridCol>
              </a:tblGrid>
              <a:tr h="366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>
                          <a:effectLst/>
                        </a:rPr>
                        <a:t>Method Name</a:t>
                      </a:r>
                      <a:endParaRPr lang="en-US" sz="1600">
                        <a:effectLst/>
                      </a:endParaRPr>
                    </a:p>
                  </a:txBody>
                  <a:tcPr marL="65532" marR="65532" marT="65532" marB="6553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>
                          <a:effectLst/>
                        </a:rPr>
                        <a:t>Use</a:t>
                      </a:r>
                      <a:endParaRPr lang="en-US" sz="1600">
                        <a:effectLst/>
                      </a:endParaRPr>
                    </a:p>
                  </a:txBody>
                  <a:tcPr marL="65532" marR="65532" marT="65532" marB="6553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>
                          <a:effectLst/>
                        </a:rPr>
                        <a:t>Explanation</a:t>
                      </a:r>
                      <a:endParaRPr lang="en-US" sz="1600">
                        <a:effectLst/>
                      </a:endParaRPr>
                    </a:p>
                  </a:txBody>
                  <a:tcPr marL="65532" marR="65532" marT="65532" marB="6553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47155761"/>
                  </a:ext>
                </a:extLst>
              </a:tr>
              <a:tr h="602896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center</a:t>
                      </a: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astring.center(w)</a:t>
                      </a: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600" dirty="0">
                          <a:effectLst/>
                        </a:rPr>
                        <a:t>สร้าง</a:t>
                      </a:r>
                      <a:r>
                        <a:rPr lang="th-TH" sz="1600" baseline="0" dirty="0">
                          <a:effectLst/>
                        </a:rPr>
                        <a:t> </a:t>
                      </a:r>
                      <a:r>
                        <a:rPr lang="en-US" sz="1600" baseline="0" dirty="0">
                          <a:effectLst/>
                        </a:rPr>
                        <a:t>string</a:t>
                      </a:r>
                      <a:r>
                        <a:rPr lang="th-TH" sz="1600" baseline="0" dirty="0">
                          <a:effectLst/>
                        </a:rPr>
                        <a:t> ความยาว </a:t>
                      </a:r>
                      <a:r>
                        <a:rPr lang="en-US" sz="1600" baseline="0" dirty="0">
                          <a:effectLst/>
                        </a:rPr>
                        <a:t>w </a:t>
                      </a:r>
                      <a:r>
                        <a:rPr lang="th-TH" sz="1600" baseline="0" dirty="0">
                          <a:effectLst/>
                        </a:rPr>
                        <a:t>โดยมีค่าเดิมอยู่ตรงกลาง</a:t>
                      </a:r>
                      <a:endParaRPr lang="en-US" sz="1600" dirty="0">
                        <a:effectLst/>
                      </a:endParaRP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94421839"/>
                  </a:ext>
                </a:extLst>
              </a:tr>
              <a:tr h="602896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count</a:t>
                      </a: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astring.count(item)</a:t>
                      </a: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600" dirty="0">
                          <a:effectLst/>
                        </a:rPr>
                        <a:t>จำนวน</a:t>
                      </a:r>
                      <a:r>
                        <a:rPr lang="th-TH" sz="1600" baseline="0" dirty="0">
                          <a:effectLst/>
                        </a:rPr>
                        <a:t>ที่ค้นหาค่าเดียวกับ </a:t>
                      </a:r>
                      <a:r>
                        <a:rPr lang="en-US" sz="1600" baseline="0" dirty="0">
                          <a:effectLst/>
                        </a:rPr>
                        <a:t>item </a:t>
                      </a:r>
                      <a:r>
                        <a:rPr lang="th-TH" sz="1600" baseline="0" dirty="0">
                          <a:effectLst/>
                        </a:rPr>
                        <a:t>เจอ</a:t>
                      </a:r>
                      <a:endParaRPr lang="en-US" sz="1600" dirty="0">
                        <a:effectLst/>
                      </a:endParaRP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0767634"/>
                  </a:ext>
                </a:extLst>
              </a:tr>
              <a:tr h="602896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ljust</a:t>
                      </a: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astring.ljust(w)</a:t>
                      </a: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600" dirty="0">
                          <a:effectLst/>
                        </a:rPr>
                        <a:t>สร้าง </a:t>
                      </a:r>
                      <a:r>
                        <a:rPr lang="en-US" sz="1600" dirty="0">
                          <a:effectLst/>
                        </a:rPr>
                        <a:t>string </a:t>
                      </a:r>
                      <a:r>
                        <a:rPr lang="th-TH" sz="1600" dirty="0">
                          <a:effectLst/>
                        </a:rPr>
                        <a:t>ความยาว </a:t>
                      </a:r>
                      <a:r>
                        <a:rPr lang="en-US" sz="1600" dirty="0">
                          <a:effectLst/>
                        </a:rPr>
                        <a:t>w </a:t>
                      </a:r>
                      <a:r>
                        <a:rPr lang="th-TH" sz="1600" dirty="0">
                          <a:effectLst/>
                        </a:rPr>
                        <a:t>โดยมีค่าเดิมอยู่ด้านซ้าย</a:t>
                      </a:r>
                      <a:endParaRPr lang="en-US" sz="1600" dirty="0">
                        <a:effectLst/>
                      </a:endParaRP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6122859"/>
                  </a:ext>
                </a:extLst>
              </a:tr>
              <a:tr h="366980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lower</a:t>
                      </a: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astring.lower()</a:t>
                      </a: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600" dirty="0">
                          <a:effectLst/>
                        </a:rPr>
                        <a:t>สร้าง </a:t>
                      </a:r>
                      <a:r>
                        <a:rPr lang="en-US" sz="1600" dirty="0">
                          <a:effectLst/>
                        </a:rPr>
                        <a:t>string </a:t>
                      </a:r>
                      <a:r>
                        <a:rPr lang="th-TH" sz="1600" dirty="0">
                          <a:effectLst/>
                        </a:rPr>
                        <a:t>ที่เป็น </a:t>
                      </a:r>
                      <a:r>
                        <a:rPr lang="en-US" sz="1600" dirty="0">
                          <a:effectLst/>
                        </a:rPr>
                        <a:t>lower case</a:t>
                      </a: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15700125"/>
                  </a:ext>
                </a:extLst>
              </a:tr>
              <a:tr h="602896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rjust</a:t>
                      </a: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astring.rjust(w)</a:t>
                      </a: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600" dirty="0">
                          <a:effectLst/>
                        </a:rPr>
                        <a:t>สร้าง </a:t>
                      </a:r>
                      <a:r>
                        <a:rPr lang="en-US" sz="1600" dirty="0">
                          <a:effectLst/>
                        </a:rPr>
                        <a:t>string </a:t>
                      </a:r>
                      <a:r>
                        <a:rPr lang="th-TH" sz="1600" dirty="0">
                          <a:effectLst/>
                        </a:rPr>
                        <a:t>ความยาว </a:t>
                      </a:r>
                      <a:r>
                        <a:rPr lang="en-US" sz="1600" dirty="0">
                          <a:effectLst/>
                        </a:rPr>
                        <a:t>w </a:t>
                      </a:r>
                      <a:r>
                        <a:rPr lang="th-TH" sz="1600" dirty="0">
                          <a:effectLst/>
                        </a:rPr>
                        <a:t>โดยมีค่าเดิมอยู่ด้านขวา</a:t>
                      </a:r>
                      <a:endParaRPr lang="en-US" sz="1600" dirty="0">
                        <a:effectLst/>
                      </a:endParaRP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26204438"/>
                  </a:ext>
                </a:extLst>
              </a:tr>
              <a:tr h="602896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find</a:t>
                      </a: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 err="1">
                          <a:effectLst/>
                        </a:rPr>
                        <a:t>astring.find</a:t>
                      </a:r>
                      <a:r>
                        <a:rPr lang="en-US" sz="1600" dirty="0">
                          <a:effectLst/>
                        </a:rPr>
                        <a:t>(item)</a:t>
                      </a: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600" dirty="0">
                          <a:effectLst/>
                        </a:rPr>
                        <a:t>คืนค่า</a:t>
                      </a:r>
                      <a:r>
                        <a:rPr lang="th-TH" sz="1600" baseline="0" dirty="0">
                          <a:effectLst/>
                        </a:rPr>
                        <a:t> </a:t>
                      </a:r>
                      <a:r>
                        <a:rPr lang="en-US" sz="1600" baseline="0" dirty="0">
                          <a:effectLst/>
                        </a:rPr>
                        <a:t>index </a:t>
                      </a:r>
                      <a:r>
                        <a:rPr lang="th-TH" sz="1600" baseline="0" dirty="0">
                          <a:effectLst/>
                        </a:rPr>
                        <a:t>แรกที่เจอตัวที่มีค่าเดียวกับ </a:t>
                      </a:r>
                      <a:r>
                        <a:rPr lang="en-US" sz="1600" baseline="0" dirty="0">
                          <a:effectLst/>
                        </a:rPr>
                        <a:t>item</a:t>
                      </a:r>
                      <a:endParaRPr lang="en-US" sz="1600" dirty="0">
                        <a:effectLst/>
                      </a:endParaRP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69366306"/>
                  </a:ext>
                </a:extLst>
              </a:tr>
              <a:tr h="602896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split</a:t>
                      </a: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astring.split(schar)</a:t>
                      </a: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600" dirty="0">
                          <a:effectLst/>
                        </a:rPr>
                        <a:t>แบ่ง</a:t>
                      </a:r>
                      <a:r>
                        <a:rPr lang="th-TH" sz="1600" baseline="0" dirty="0">
                          <a:effectLst/>
                        </a:rPr>
                        <a:t> </a:t>
                      </a:r>
                      <a:r>
                        <a:rPr lang="en-US" sz="1600" baseline="0" dirty="0">
                          <a:effectLst/>
                        </a:rPr>
                        <a:t>string </a:t>
                      </a:r>
                      <a:r>
                        <a:rPr lang="th-TH" sz="1600" baseline="0" dirty="0">
                          <a:effectLst/>
                        </a:rPr>
                        <a:t>ด้วยตัวคั่น </a:t>
                      </a:r>
                      <a:r>
                        <a:rPr lang="en-US" sz="1600" baseline="0" dirty="0" err="1">
                          <a:effectLst/>
                        </a:rPr>
                        <a:t>schar</a:t>
                      </a:r>
                      <a:r>
                        <a:rPr lang="en-US" sz="1600" baseline="0" dirty="0">
                          <a:effectLst/>
                        </a:rPr>
                        <a:t> (</a:t>
                      </a:r>
                      <a:r>
                        <a:rPr lang="th-TH" sz="1600" baseline="0" dirty="0">
                          <a:effectLst/>
                        </a:rPr>
                        <a:t>ใช้บ่อย</a:t>
                      </a:r>
                      <a:r>
                        <a:rPr lang="en-US" sz="1600" baseline="0" dirty="0">
                          <a:effectLst/>
                        </a:rPr>
                        <a:t>)</a:t>
                      </a:r>
                      <a:endParaRPr lang="en-US" sz="1600" dirty="0">
                        <a:effectLst/>
                      </a:endParaRP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36132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114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ความสามารถในการเปลี่ยนแปลงค่า</a:t>
            </a:r>
          </a:p>
          <a:p>
            <a:r>
              <a:rPr lang="en-US" dirty="0"/>
              <a:t>List </a:t>
            </a:r>
            <a:r>
              <a:rPr lang="th-TH" dirty="0"/>
              <a:t>ทำได้</a:t>
            </a:r>
          </a:p>
          <a:p>
            <a:r>
              <a:rPr lang="en-US" dirty="0"/>
              <a:t>String </a:t>
            </a:r>
            <a:r>
              <a:rPr lang="th-TH" dirty="0"/>
              <a:t>ทำไม่ได้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302" t="33969" r="45000" b="38281"/>
          <a:stretch/>
        </p:blipFill>
        <p:spPr>
          <a:xfrm>
            <a:off x="4891314" y="2377169"/>
            <a:ext cx="5341256" cy="357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30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structures?</a:t>
            </a:r>
          </a:p>
        </p:txBody>
      </p:sp>
      <p:pic>
        <p:nvPicPr>
          <p:cNvPr id="2050" name="Picture 2" descr="zoom of Facebook graph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254" y="1825625"/>
            <a:ext cx="535549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283786" y="6211669"/>
            <a:ext cx="6979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http://mathematica.stackexchange.com/questions/11673/how-to-play-with-facebook-data-inside-mathematica</a:t>
            </a:r>
          </a:p>
        </p:txBody>
      </p:sp>
    </p:spTree>
    <p:extLst>
      <p:ext uri="{BB962C8B-B14F-4D97-AF65-F5344CB8AC3E}">
        <p14:creationId xmlns:p14="http://schemas.microsoft.com/office/powerpoint/2010/main" val="7186368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คล้าย </a:t>
            </a:r>
            <a:r>
              <a:rPr lang="en-US" dirty="0"/>
              <a:t>list </a:t>
            </a:r>
            <a:r>
              <a:rPr lang="th-TH" dirty="0"/>
              <a:t>แต่ </a:t>
            </a:r>
            <a:r>
              <a:rPr lang="en-US" dirty="0"/>
              <a:t>immutable</a:t>
            </a:r>
          </a:p>
          <a:p>
            <a:r>
              <a:rPr lang="th-TH" dirty="0"/>
              <a:t>สร้างโดยอยู่ใน </a:t>
            </a:r>
            <a:r>
              <a:rPr lang="en-US" dirty="0"/>
              <a:t>( ) </a:t>
            </a:r>
            <a:r>
              <a:rPr lang="th-TH" dirty="0"/>
              <a:t>คั่นด้วย </a:t>
            </a:r>
            <a:r>
              <a:rPr lang="en-US" dirty="0"/>
              <a:t>,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381" t="15714" r="46825" b="62517"/>
          <a:stretch/>
        </p:blipFill>
        <p:spPr>
          <a:xfrm>
            <a:off x="653143" y="3060823"/>
            <a:ext cx="5442857" cy="31161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461" t="43433" r="47936" b="42635"/>
          <a:stretch/>
        </p:blipFill>
        <p:spPr>
          <a:xfrm>
            <a:off x="6473369" y="3060823"/>
            <a:ext cx="5294847" cy="205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34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Immutable, </a:t>
            </a:r>
            <a:r>
              <a:rPr lang="th-TH" dirty="0"/>
              <a:t>ไม่มีอันดับ</a:t>
            </a:r>
            <a:endParaRPr lang="en-US" dirty="0"/>
          </a:p>
          <a:p>
            <a:r>
              <a:rPr lang="th-TH" dirty="0"/>
              <a:t>สร้างโดยอยู่ใน </a:t>
            </a:r>
            <a:r>
              <a:rPr lang="en-US" dirty="0"/>
              <a:t>{ } </a:t>
            </a:r>
            <a:r>
              <a:rPr lang="th-TH" dirty="0"/>
              <a:t>คั่นด้วย </a:t>
            </a:r>
            <a:r>
              <a:rPr lang="en-US" dirty="0"/>
              <a:t>,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381" t="29501" r="51508" b="58744"/>
          <a:stretch/>
        </p:blipFill>
        <p:spPr>
          <a:xfrm>
            <a:off x="3367850" y="3265714"/>
            <a:ext cx="5456299" cy="21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59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Set’s operators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3660557"/>
              </p:ext>
            </p:extLst>
          </p:nvPr>
        </p:nvGraphicFramePr>
        <p:xfrm>
          <a:off x="595088" y="1822870"/>
          <a:ext cx="8667425" cy="4536974"/>
        </p:xfrm>
        <a:graphic>
          <a:graphicData uri="http://schemas.openxmlformats.org/drawingml/2006/table">
            <a:tbl>
              <a:tblPr/>
              <a:tblGrid>
                <a:gridCol w="1988455">
                  <a:extLst>
                    <a:ext uri="{9D8B030D-6E8A-4147-A177-3AD203B41FA5}">
                      <a16:colId xmlns="" xmlns:a16="http://schemas.microsoft.com/office/drawing/2014/main" val="146953014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381936336"/>
                    </a:ext>
                  </a:extLst>
                </a:gridCol>
                <a:gridCol w="4646970">
                  <a:extLst>
                    <a:ext uri="{9D8B030D-6E8A-4147-A177-3AD203B41FA5}">
                      <a16:colId xmlns="" xmlns:a16="http://schemas.microsoft.com/office/drawing/2014/main" val="3891679668"/>
                    </a:ext>
                  </a:extLst>
                </a:gridCol>
              </a:tblGrid>
              <a:tr h="69986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>
                          <a:effectLst/>
                        </a:rPr>
                        <a:t>Operation Name</a:t>
                      </a:r>
                      <a:endParaRPr lang="en-US" sz="2000">
                        <a:effectLst/>
                      </a:endParaRPr>
                    </a:p>
                  </a:txBody>
                  <a:tcPr marL="76072" marR="76072" marT="76072" marB="7607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dirty="0">
                          <a:effectLst/>
                        </a:rPr>
                        <a:t>Operator</a:t>
                      </a:r>
                      <a:endParaRPr lang="en-US" sz="2000" dirty="0">
                        <a:effectLst/>
                      </a:endParaRPr>
                    </a:p>
                  </a:txBody>
                  <a:tcPr marL="76072" marR="76072" marT="76072" marB="7607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dirty="0">
                          <a:effectLst/>
                        </a:rPr>
                        <a:t>Explanation</a:t>
                      </a:r>
                      <a:endParaRPr lang="en-US" sz="2000" dirty="0">
                        <a:effectLst/>
                      </a:endParaRPr>
                    </a:p>
                  </a:txBody>
                  <a:tcPr marL="76072" marR="76072" marT="76072" marB="7607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42743538"/>
                  </a:ext>
                </a:extLst>
              </a:tr>
              <a:tr h="426005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membership</a:t>
                      </a: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in</a:t>
                      </a: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ถามว่ามีค่านั้นๆ ใน</a:t>
                      </a:r>
                      <a:r>
                        <a:rPr lang="th-TH" sz="2000" baseline="0" dirty="0">
                          <a:effectLst/>
                        </a:rPr>
                        <a:t> </a:t>
                      </a:r>
                      <a:r>
                        <a:rPr lang="en-US" sz="2000" baseline="0" dirty="0">
                          <a:effectLst/>
                        </a:rPr>
                        <a:t>set </a:t>
                      </a:r>
                      <a:r>
                        <a:rPr lang="th-TH" sz="2000" baseline="0" dirty="0">
                          <a:effectLst/>
                        </a:rPr>
                        <a:t>หรือไม่</a:t>
                      </a:r>
                      <a:endParaRPr lang="en-US" sz="2000" dirty="0">
                        <a:effectLst/>
                      </a:endParaRP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46362560"/>
                  </a:ext>
                </a:extLst>
              </a:tr>
              <a:tr h="426005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length</a:t>
                      </a: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len</a:t>
                      </a: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ขนาดของ </a:t>
                      </a:r>
                      <a:r>
                        <a:rPr lang="en-US" sz="2000" dirty="0">
                          <a:effectLst/>
                        </a:rPr>
                        <a:t>set</a:t>
                      </a: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496063"/>
                  </a:ext>
                </a:extLst>
              </a:tr>
              <a:tr h="699866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|</a:t>
                      </a: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aset | otherset</a:t>
                      </a: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union</a:t>
                      </a:r>
                      <a:r>
                        <a:rPr lang="th-TH" sz="2000" dirty="0">
                          <a:effectLst/>
                        </a:rPr>
                        <a:t> ของ </a:t>
                      </a:r>
                      <a:r>
                        <a:rPr lang="en-US" sz="2000" dirty="0">
                          <a:effectLst/>
                        </a:rPr>
                        <a:t>2</a:t>
                      </a:r>
                      <a:r>
                        <a:rPr lang="en-US" sz="2000" baseline="0" dirty="0">
                          <a:effectLst/>
                        </a:rPr>
                        <a:t> sets</a:t>
                      </a:r>
                      <a:endParaRPr lang="en-US" sz="2000" dirty="0">
                        <a:effectLst/>
                      </a:endParaRP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06770009"/>
                  </a:ext>
                </a:extLst>
              </a:tr>
              <a:tr h="699866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&amp;</a:t>
                      </a: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aset &amp; otherset</a:t>
                      </a: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Intersection</a:t>
                      </a:r>
                      <a:r>
                        <a:rPr lang="en-US" sz="2000" baseline="0" dirty="0">
                          <a:effectLst/>
                        </a:rPr>
                        <a:t> </a:t>
                      </a:r>
                      <a:r>
                        <a:rPr lang="th-TH" sz="2000" baseline="0" dirty="0">
                          <a:effectLst/>
                        </a:rPr>
                        <a:t>ของ </a:t>
                      </a:r>
                      <a:r>
                        <a:rPr lang="en-US" sz="2000" baseline="0" dirty="0">
                          <a:effectLst/>
                        </a:rPr>
                        <a:t>2 sets</a:t>
                      </a:r>
                      <a:endParaRPr lang="en-US" sz="2000" dirty="0">
                        <a:effectLst/>
                      </a:endParaRP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4272372"/>
                  </a:ext>
                </a:extLst>
              </a:tr>
              <a:tr h="699866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-</a:t>
                      </a: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aset - otherset</a:t>
                      </a: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Difference </a:t>
                      </a:r>
                      <a:r>
                        <a:rPr lang="th-TH" sz="2000" dirty="0">
                          <a:effectLst/>
                        </a:rPr>
                        <a:t>ของ </a:t>
                      </a:r>
                      <a:r>
                        <a:rPr lang="en-US" sz="2000" dirty="0">
                          <a:effectLst/>
                        </a:rPr>
                        <a:t>2 sets </a:t>
                      </a:r>
                      <a:r>
                        <a:rPr lang="th-TH" sz="2000" dirty="0">
                          <a:effectLst/>
                        </a:rPr>
                        <a:t>คือ ตัวที่มีใน</a:t>
                      </a:r>
                      <a:r>
                        <a:rPr lang="th-TH" sz="2000" baseline="0" dirty="0">
                          <a:effectLst/>
                        </a:rPr>
                        <a:t> </a:t>
                      </a:r>
                      <a:r>
                        <a:rPr lang="en-US" sz="2000" baseline="0" dirty="0">
                          <a:effectLst/>
                        </a:rPr>
                        <a:t>set </a:t>
                      </a:r>
                      <a:r>
                        <a:rPr lang="th-TH" sz="2000" baseline="0" dirty="0">
                          <a:effectLst/>
                        </a:rPr>
                        <a:t>แรกแต่ไม่มีใน </a:t>
                      </a:r>
                      <a:r>
                        <a:rPr lang="en-US" sz="2000" baseline="0" dirty="0">
                          <a:effectLst/>
                        </a:rPr>
                        <a:t>set </a:t>
                      </a:r>
                      <a:r>
                        <a:rPr lang="th-TH" sz="2000" baseline="0" dirty="0">
                          <a:effectLst/>
                        </a:rPr>
                        <a:t>ทีสอง</a:t>
                      </a:r>
                      <a:endParaRPr lang="en-US" sz="2000" dirty="0">
                        <a:effectLst/>
                      </a:endParaRP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46992403"/>
                  </a:ext>
                </a:extLst>
              </a:tr>
              <a:tr h="699866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&lt;=</a:t>
                      </a: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aset &lt;= otherset</a:t>
                      </a: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ถามว่าสมาชิกใน</a:t>
                      </a:r>
                      <a:r>
                        <a:rPr lang="th-TH" sz="2000" baseline="0" dirty="0">
                          <a:effectLst/>
                        </a:rPr>
                        <a:t> </a:t>
                      </a:r>
                      <a:r>
                        <a:rPr lang="en-US" sz="2000" baseline="0" dirty="0">
                          <a:effectLst/>
                        </a:rPr>
                        <a:t>set </a:t>
                      </a:r>
                      <a:r>
                        <a:rPr lang="th-TH" sz="2000" baseline="0" dirty="0">
                          <a:effectLst/>
                        </a:rPr>
                        <a:t>แรกน้อยกว่าเท่ากับสมาชิกใน </a:t>
                      </a:r>
                      <a:r>
                        <a:rPr lang="en-US" sz="2000" baseline="0" dirty="0">
                          <a:effectLst/>
                        </a:rPr>
                        <a:t>set </a:t>
                      </a:r>
                      <a:r>
                        <a:rPr lang="th-TH" sz="2000" baseline="0" dirty="0">
                          <a:effectLst/>
                        </a:rPr>
                        <a:t>ที่สองทั้งหมดหรือไม่</a:t>
                      </a:r>
                      <a:endParaRPr lang="en-US" sz="2000" dirty="0">
                        <a:effectLst/>
                      </a:endParaRP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60983502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461" t="41401" r="55000" b="42780"/>
          <a:stretch/>
        </p:blipFill>
        <p:spPr>
          <a:xfrm>
            <a:off x="8171941" y="2002971"/>
            <a:ext cx="3555603" cy="245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53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Set’s methods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8428754"/>
              </p:ext>
            </p:extLst>
          </p:nvPr>
        </p:nvGraphicFramePr>
        <p:xfrm>
          <a:off x="838200" y="1822805"/>
          <a:ext cx="7544725" cy="4653672"/>
        </p:xfrm>
        <a:graphic>
          <a:graphicData uri="http://schemas.openxmlformats.org/drawingml/2006/table">
            <a:tbl>
              <a:tblPr/>
              <a:tblGrid>
                <a:gridCol w="1508945">
                  <a:extLst>
                    <a:ext uri="{9D8B030D-6E8A-4147-A177-3AD203B41FA5}">
                      <a16:colId xmlns="" xmlns:a16="http://schemas.microsoft.com/office/drawing/2014/main" val="3610785928"/>
                    </a:ext>
                  </a:extLst>
                </a:gridCol>
                <a:gridCol w="2442569">
                  <a:extLst>
                    <a:ext uri="{9D8B030D-6E8A-4147-A177-3AD203B41FA5}">
                      <a16:colId xmlns="" xmlns:a16="http://schemas.microsoft.com/office/drawing/2014/main" val="3771149082"/>
                    </a:ext>
                  </a:extLst>
                </a:gridCol>
                <a:gridCol w="3593211">
                  <a:extLst>
                    <a:ext uri="{9D8B030D-6E8A-4147-A177-3AD203B41FA5}">
                      <a16:colId xmlns="" xmlns:a16="http://schemas.microsoft.com/office/drawing/2014/main" val="1835377539"/>
                    </a:ext>
                  </a:extLst>
                </a:gridCol>
              </a:tblGrid>
              <a:tr h="50545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>
                          <a:effectLst/>
                        </a:rPr>
                        <a:t>Method Name</a:t>
                      </a:r>
                      <a:endParaRPr lang="en-US" sz="1600">
                        <a:effectLst/>
                      </a:endParaRPr>
                    </a:p>
                  </a:txBody>
                  <a:tcPr marL="54941" marR="54941" marT="54941" marB="5494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dirty="0">
                          <a:effectLst/>
                        </a:rPr>
                        <a:t>Use</a:t>
                      </a:r>
                      <a:endParaRPr lang="en-US" sz="1600" dirty="0">
                        <a:effectLst/>
                      </a:endParaRPr>
                    </a:p>
                  </a:txBody>
                  <a:tcPr marL="54941" marR="54941" marT="54941" marB="5494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dirty="0">
                          <a:effectLst/>
                        </a:rPr>
                        <a:t>Explanation</a:t>
                      </a:r>
                      <a:endParaRPr lang="en-US" sz="1600" dirty="0">
                        <a:effectLst/>
                      </a:endParaRPr>
                    </a:p>
                  </a:txBody>
                  <a:tcPr marL="54941" marR="54941" marT="54941" marB="5494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72626925"/>
                  </a:ext>
                </a:extLst>
              </a:tr>
              <a:tr h="505458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union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aset.union(otherset)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union</a:t>
                      </a:r>
                      <a:r>
                        <a:rPr lang="th-TH" sz="2000" dirty="0">
                          <a:effectLst/>
                        </a:rPr>
                        <a:t> ของ </a:t>
                      </a:r>
                      <a:r>
                        <a:rPr lang="en-US" sz="2000" dirty="0">
                          <a:effectLst/>
                        </a:rPr>
                        <a:t>2</a:t>
                      </a:r>
                      <a:r>
                        <a:rPr lang="en-US" sz="2000" baseline="0" dirty="0">
                          <a:effectLst/>
                        </a:rPr>
                        <a:t> sets</a:t>
                      </a:r>
                      <a:endParaRPr lang="en-US" sz="2000" dirty="0">
                        <a:effectLst/>
                      </a:endParaRP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9929944"/>
                  </a:ext>
                </a:extLst>
              </a:tr>
              <a:tr h="505458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intersection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aset.intersection(otherset)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Intersection</a:t>
                      </a:r>
                      <a:r>
                        <a:rPr lang="en-US" sz="2000" baseline="0" dirty="0">
                          <a:effectLst/>
                        </a:rPr>
                        <a:t> </a:t>
                      </a:r>
                      <a:r>
                        <a:rPr lang="th-TH" sz="2000" baseline="0" dirty="0">
                          <a:effectLst/>
                        </a:rPr>
                        <a:t>ของ </a:t>
                      </a:r>
                      <a:r>
                        <a:rPr lang="en-US" sz="2000" baseline="0" dirty="0">
                          <a:effectLst/>
                        </a:rPr>
                        <a:t>2 sets</a:t>
                      </a:r>
                      <a:endParaRPr lang="en-US" sz="2000" dirty="0">
                        <a:effectLst/>
                      </a:endParaRP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9911538"/>
                  </a:ext>
                </a:extLst>
              </a:tr>
              <a:tr h="505458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difference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aset.difference(otherset)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Difference </a:t>
                      </a:r>
                      <a:r>
                        <a:rPr lang="th-TH" sz="2000" dirty="0">
                          <a:effectLst/>
                        </a:rPr>
                        <a:t>ของ </a:t>
                      </a:r>
                      <a:r>
                        <a:rPr lang="en-US" sz="2000" dirty="0">
                          <a:effectLst/>
                        </a:rPr>
                        <a:t>2 sets </a:t>
                      </a:r>
                      <a:r>
                        <a:rPr lang="th-TH" sz="2000" dirty="0">
                          <a:effectLst/>
                        </a:rPr>
                        <a:t>คือ ตัวที่มีใน</a:t>
                      </a:r>
                      <a:r>
                        <a:rPr lang="th-TH" sz="2000" baseline="0" dirty="0">
                          <a:effectLst/>
                        </a:rPr>
                        <a:t> </a:t>
                      </a:r>
                      <a:r>
                        <a:rPr lang="en-US" sz="2000" baseline="0" dirty="0">
                          <a:effectLst/>
                        </a:rPr>
                        <a:t>set </a:t>
                      </a:r>
                      <a:r>
                        <a:rPr lang="th-TH" sz="2000" baseline="0" dirty="0">
                          <a:effectLst/>
                        </a:rPr>
                        <a:t>แรกแต่ไม่มีใน </a:t>
                      </a:r>
                      <a:r>
                        <a:rPr lang="en-US" sz="2000" baseline="0" dirty="0">
                          <a:effectLst/>
                        </a:rPr>
                        <a:t>set </a:t>
                      </a:r>
                      <a:r>
                        <a:rPr lang="th-TH" sz="2000" baseline="0" dirty="0">
                          <a:effectLst/>
                        </a:rPr>
                        <a:t>ทีสอง</a:t>
                      </a:r>
                      <a:endParaRPr lang="en-US" sz="2000" dirty="0">
                        <a:effectLst/>
                      </a:endParaRP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9138666"/>
                  </a:ext>
                </a:extLst>
              </a:tr>
              <a:tr h="505458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issubset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aset.issubset(otherset)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600" dirty="0">
                          <a:effectLst/>
                        </a:rPr>
                        <a:t>ถามว่าเป็น</a:t>
                      </a:r>
                      <a:r>
                        <a:rPr lang="th-TH" sz="1600" baseline="0" dirty="0">
                          <a:effectLst/>
                        </a:rPr>
                        <a:t> </a:t>
                      </a:r>
                      <a:r>
                        <a:rPr lang="en-US" sz="1600" baseline="0" dirty="0">
                          <a:effectLst/>
                        </a:rPr>
                        <a:t>subset </a:t>
                      </a:r>
                      <a:r>
                        <a:rPr lang="th-TH" sz="1600" baseline="0" dirty="0">
                          <a:effectLst/>
                        </a:rPr>
                        <a:t>ของ </a:t>
                      </a:r>
                      <a:r>
                        <a:rPr lang="en-US" sz="1600" baseline="0" dirty="0" err="1">
                          <a:effectLst/>
                        </a:rPr>
                        <a:t>otherset</a:t>
                      </a:r>
                      <a:r>
                        <a:rPr lang="en-US" sz="1600" baseline="0" dirty="0">
                          <a:effectLst/>
                        </a:rPr>
                        <a:t> </a:t>
                      </a:r>
                      <a:r>
                        <a:rPr lang="th-TH" sz="1600" baseline="0" dirty="0">
                          <a:effectLst/>
                        </a:rPr>
                        <a:t>หรือไม่</a:t>
                      </a:r>
                      <a:endParaRPr lang="en-US" sz="1600" dirty="0">
                        <a:effectLst/>
                      </a:endParaRP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19371540"/>
                  </a:ext>
                </a:extLst>
              </a:tr>
              <a:tr h="307670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add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aset.add(item)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600" dirty="0">
                          <a:effectLst/>
                        </a:rPr>
                        <a:t>เพิ่ม </a:t>
                      </a:r>
                      <a:r>
                        <a:rPr lang="en-US" sz="1600" dirty="0">
                          <a:effectLst/>
                        </a:rPr>
                        <a:t>item </a:t>
                      </a:r>
                      <a:r>
                        <a:rPr lang="th-TH" sz="1600" dirty="0">
                          <a:effectLst/>
                        </a:rPr>
                        <a:t>เข้าใน </a:t>
                      </a:r>
                      <a:r>
                        <a:rPr lang="en-US" sz="1600" dirty="0">
                          <a:effectLst/>
                        </a:rPr>
                        <a:t>set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65910401"/>
                  </a:ext>
                </a:extLst>
              </a:tr>
              <a:tr h="505458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remove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aset.remove(item)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600" dirty="0">
                          <a:effectLst/>
                        </a:rPr>
                        <a:t>ลบ</a:t>
                      </a:r>
                      <a:r>
                        <a:rPr lang="th-TH" sz="1600" baseline="0" dirty="0">
                          <a:effectLst/>
                        </a:rPr>
                        <a:t> </a:t>
                      </a:r>
                      <a:r>
                        <a:rPr lang="en-US" sz="1600" baseline="0" dirty="0">
                          <a:effectLst/>
                        </a:rPr>
                        <a:t>item </a:t>
                      </a:r>
                      <a:r>
                        <a:rPr lang="th-TH" sz="1600" baseline="0" dirty="0">
                          <a:effectLst/>
                        </a:rPr>
                        <a:t>ออกจาก </a:t>
                      </a:r>
                      <a:r>
                        <a:rPr lang="en-US" sz="1600" baseline="0" dirty="0">
                          <a:effectLst/>
                        </a:rPr>
                        <a:t>set</a:t>
                      </a:r>
                      <a:endParaRPr lang="en-US" sz="1600" dirty="0">
                        <a:effectLst/>
                      </a:endParaRP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9181604"/>
                  </a:ext>
                </a:extLst>
              </a:tr>
              <a:tr h="505458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pop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aset.pop()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600" dirty="0">
                          <a:effectLst/>
                        </a:rPr>
                        <a:t>คืนค่าและลบทิ้งสมาชิก</a:t>
                      </a:r>
                      <a:r>
                        <a:rPr lang="th-TH" sz="1600" baseline="0" dirty="0">
                          <a:effectLst/>
                        </a:rPr>
                        <a:t> </a:t>
                      </a:r>
                      <a:r>
                        <a:rPr lang="en-US" sz="1600" baseline="0" dirty="0">
                          <a:effectLst/>
                        </a:rPr>
                        <a:t>1 </a:t>
                      </a:r>
                      <a:r>
                        <a:rPr lang="th-TH" sz="1600" baseline="0" dirty="0">
                          <a:effectLst/>
                        </a:rPr>
                        <a:t>ตัว</a:t>
                      </a:r>
                      <a:endParaRPr lang="en-US" sz="1600" dirty="0">
                        <a:effectLst/>
                      </a:endParaRP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87407904"/>
                  </a:ext>
                </a:extLst>
              </a:tr>
              <a:tr h="505458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clear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 err="1">
                          <a:effectLst/>
                        </a:rPr>
                        <a:t>aset.clear</a:t>
                      </a:r>
                      <a:r>
                        <a:rPr lang="en-US" sz="1600" dirty="0">
                          <a:effectLst/>
                        </a:rPr>
                        <a:t>()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600" dirty="0">
                          <a:effectLst/>
                        </a:rPr>
                        <a:t>ลบ</a:t>
                      </a:r>
                      <a:r>
                        <a:rPr lang="th-TH" sz="1600" baseline="0" dirty="0">
                          <a:effectLst/>
                        </a:rPr>
                        <a:t> </a:t>
                      </a:r>
                      <a:r>
                        <a:rPr lang="en-US" sz="1600" baseline="0" dirty="0">
                          <a:effectLst/>
                        </a:rPr>
                        <a:t>item </a:t>
                      </a:r>
                      <a:r>
                        <a:rPr lang="th-TH" sz="1600" baseline="0" dirty="0">
                          <a:effectLst/>
                        </a:rPr>
                        <a:t>ทั้งหมด</a:t>
                      </a:r>
                      <a:endParaRPr lang="en-US" sz="1600" dirty="0">
                        <a:effectLst/>
                      </a:endParaRP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594449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461" t="14699" r="52857" b="28267"/>
          <a:stretch/>
        </p:blipFill>
        <p:spPr>
          <a:xfrm>
            <a:off x="8668656" y="145142"/>
            <a:ext cx="3116944" cy="662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26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Mutable, </a:t>
            </a:r>
            <a:r>
              <a:rPr lang="th-TH" dirty="0"/>
              <a:t>ไม่มีอันดับ</a:t>
            </a:r>
          </a:p>
          <a:p>
            <a:r>
              <a:rPr lang="th-TH" dirty="0"/>
              <a:t>คู่ลำดับของข้อมูล</a:t>
            </a:r>
          </a:p>
          <a:p>
            <a:pPr lvl="1"/>
            <a:r>
              <a:rPr lang="en-US" dirty="0"/>
              <a:t>Key</a:t>
            </a:r>
          </a:p>
          <a:p>
            <a:pPr lvl="1"/>
            <a:r>
              <a:rPr lang="en-US" dirty="0"/>
              <a:t>Value </a:t>
            </a:r>
          </a:p>
          <a:p>
            <a:r>
              <a:rPr lang="th-TH" dirty="0"/>
              <a:t>สร้างโดยอยู่ใน </a:t>
            </a:r>
            <a:r>
              <a:rPr lang="en-US" dirty="0"/>
              <a:t>{ } </a:t>
            </a:r>
            <a:r>
              <a:rPr lang="th-TH" dirty="0"/>
              <a:t>มี </a:t>
            </a:r>
            <a:r>
              <a:rPr lang="en-US" dirty="0"/>
              <a:t>: </a:t>
            </a:r>
            <a:r>
              <a:rPr lang="th-TH" dirty="0"/>
              <a:t>คั่นระหว่าง </a:t>
            </a:r>
            <a:r>
              <a:rPr lang="en-US" dirty="0" err="1"/>
              <a:t>key:value</a:t>
            </a:r>
            <a:r>
              <a:rPr lang="en-US" dirty="0"/>
              <a:t> </a:t>
            </a:r>
            <a:r>
              <a:rPr lang="th-TH" dirty="0"/>
              <a:t>มี </a:t>
            </a:r>
            <a:r>
              <a:rPr lang="en-US" dirty="0"/>
              <a:t>, </a:t>
            </a:r>
            <a:r>
              <a:rPr lang="th-TH" dirty="0"/>
              <a:t>คั่นระหว่างคู่ลำดับ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540" t="28921" r="45159" b="64112"/>
          <a:stretch/>
        </p:blipFill>
        <p:spPr>
          <a:xfrm>
            <a:off x="2399849" y="4673599"/>
            <a:ext cx="7392301" cy="126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581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Dictionary’s operators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2517708"/>
              </p:ext>
            </p:extLst>
          </p:nvPr>
        </p:nvGraphicFramePr>
        <p:xfrm>
          <a:off x="838198" y="1810363"/>
          <a:ext cx="8233230" cy="1828800"/>
        </p:xfrm>
        <a:graphic>
          <a:graphicData uri="http://schemas.openxmlformats.org/drawingml/2006/table">
            <a:tbl>
              <a:tblPr/>
              <a:tblGrid>
                <a:gridCol w="2744410">
                  <a:extLst>
                    <a:ext uri="{9D8B030D-6E8A-4147-A177-3AD203B41FA5}">
                      <a16:colId xmlns="" xmlns:a16="http://schemas.microsoft.com/office/drawing/2014/main" val="2094193351"/>
                    </a:ext>
                  </a:extLst>
                </a:gridCol>
                <a:gridCol w="2744410">
                  <a:extLst>
                    <a:ext uri="{9D8B030D-6E8A-4147-A177-3AD203B41FA5}">
                      <a16:colId xmlns="" xmlns:a16="http://schemas.microsoft.com/office/drawing/2014/main" val="3351193193"/>
                    </a:ext>
                  </a:extLst>
                </a:gridCol>
                <a:gridCol w="2744410">
                  <a:extLst>
                    <a:ext uri="{9D8B030D-6E8A-4147-A177-3AD203B41FA5}">
                      <a16:colId xmlns="" xmlns:a16="http://schemas.microsoft.com/office/drawing/2014/main" val="30811789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>
                          <a:effectLst/>
                        </a:rPr>
                        <a:t>Operator</a:t>
                      </a:r>
                      <a:endParaRPr lang="en-US" sz="2000">
                        <a:effectLst/>
                      </a:endParaRPr>
                    </a:p>
                  </a:txBody>
                  <a:tcPr marL="76200" marR="76200" marT="76200" marB="762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>
                          <a:effectLst/>
                        </a:rPr>
                        <a:t>Use</a:t>
                      </a:r>
                      <a:endParaRPr lang="en-US" sz="2000">
                        <a:effectLst/>
                      </a:endParaRPr>
                    </a:p>
                  </a:txBody>
                  <a:tcPr marL="76200" marR="76200" marT="76200" marB="762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>
                          <a:effectLst/>
                        </a:rPr>
                        <a:t>Explanation</a:t>
                      </a:r>
                      <a:endParaRPr lang="en-US" sz="2000">
                        <a:effectLst/>
                      </a:endParaRPr>
                    </a:p>
                  </a:txBody>
                  <a:tcPr marL="76200" marR="76200" marT="76200" marB="762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04325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[]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effectLst/>
                        </a:rPr>
                        <a:t>myDict</a:t>
                      </a:r>
                      <a:r>
                        <a:rPr lang="en-US" sz="2000" dirty="0">
                          <a:effectLst/>
                        </a:rPr>
                        <a:t>[key]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คืนค่าที่สัมพันธ์กับ</a:t>
                      </a:r>
                      <a:r>
                        <a:rPr lang="th-TH" sz="2000" baseline="0" dirty="0">
                          <a:effectLst/>
                        </a:rPr>
                        <a:t> </a:t>
                      </a:r>
                      <a:r>
                        <a:rPr lang="en-US" sz="2000" baseline="0" dirty="0">
                          <a:effectLst/>
                        </a:rPr>
                        <a:t>key</a:t>
                      </a:r>
                      <a:endParaRPr lang="en-US" sz="20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57467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in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key in adict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มี</a:t>
                      </a:r>
                      <a:r>
                        <a:rPr lang="th-TH" sz="2000" baseline="0" dirty="0">
                          <a:effectLst/>
                        </a:rPr>
                        <a:t> </a:t>
                      </a:r>
                      <a:r>
                        <a:rPr lang="en-US" sz="2000" baseline="0" dirty="0">
                          <a:effectLst/>
                        </a:rPr>
                        <a:t>key </a:t>
                      </a:r>
                      <a:r>
                        <a:rPr lang="th-TH" sz="2000" baseline="0" dirty="0">
                          <a:effectLst/>
                        </a:rPr>
                        <a:t>อยู่ใน </a:t>
                      </a:r>
                      <a:r>
                        <a:rPr lang="en-US" sz="2000" baseline="0" dirty="0">
                          <a:effectLst/>
                        </a:rPr>
                        <a:t>dictionary </a:t>
                      </a:r>
                      <a:r>
                        <a:rPr lang="th-TH" sz="2000" baseline="0" dirty="0">
                          <a:effectLst/>
                        </a:rPr>
                        <a:t>หรือไม่</a:t>
                      </a:r>
                      <a:endParaRPr lang="en-US" sz="20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20369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del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del adict[key]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ลบคู่ลำดับที่สัมพันธ์กับ</a:t>
                      </a:r>
                      <a:r>
                        <a:rPr lang="th-TH" sz="2000" baseline="0" dirty="0">
                          <a:effectLst/>
                        </a:rPr>
                        <a:t> </a:t>
                      </a:r>
                      <a:r>
                        <a:rPr lang="en-US" sz="2000" baseline="0" dirty="0">
                          <a:effectLst/>
                        </a:rPr>
                        <a:t>key</a:t>
                      </a:r>
                      <a:endParaRPr lang="en-US" sz="20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8316024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683" t="27179" r="20635" b="52358"/>
          <a:stretch/>
        </p:blipFill>
        <p:spPr>
          <a:xfrm>
            <a:off x="333829" y="3984172"/>
            <a:ext cx="11727543" cy="219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18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Dictionary’s methods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2173988"/>
              </p:ext>
            </p:extLst>
          </p:nvPr>
        </p:nvGraphicFramePr>
        <p:xfrm>
          <a:off x="580572" y="1898174"/>
          <a:ext cx="8868227" cy="2743200"/>
        </p:xfrm>
        <a:graphic>
          <a:graphicData uri="http://schemas.openxmlformats.org/drawingml/2006/table">
            <a:tbl>
              <a:tblPr/>
              <a:tblGrid>
                <a:gridCol w="1951010">
                  <a:extLst>
                    <a:ext uri="{9D8B030D-6E8A-4147-A177-3AD203B41FA5}">
                      <a16:colId xmlns="" xmlns:a16="http://schemas.microsoft.com/office/drawing/2014/main" val="3603848197"/>
                    </a:ext>
                  </a:extLst>
                </a:gridCol>
                <a:gridCol w="1684963">
                  <a:extLst>
                    <a:ext uri="{9D8B030D-6E8A-4147-A177-3AD203B41FA5}">
                      <a16:colId xmlns="" xmlns:a16="http://schemas.microsoft.com/office/drawing/2014/main" val="4056119074"/>
                    </a:ext>
                  </a:extLst>
                </a:gridCol>
                <a:gridCol w="5232254">
                  <a:extLst>
                    <a:ext uri="{9D8B030D-6E8A-4147-A177-3AD203B41FA5}">
                      <a16:colId xmlns="" xmlns:a16="http://schemas.microsoft.com/office/drawing/2014/main" val="936658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>
                          <a:effectLst/>
                        </a:rPr>
                        <a:t>Method Name</a:t>
                      </a:r>
                      <a:endParaRPr lang="en-US" sz="2000">
                        <a:effectLst/>
                      </a:endParaRPr>
                    </a:p>
                  </a:txBody>
                  <a:tcPr marL="76200" marR="76200" marT="76200" marB="762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>
                          <a:effectLst/>
                        </a:rPr>
                        <a:t>Use</a:t>
                      </a:r>
                      <a:endParaRPr lang="en-US" sz="2000">
                        <a:effectLst/>
                      </a:endParaRPr>
                    </a:p>
                  </a:txBody>
                  <a:tcPr marL="76200" marR="76200" marT="76200" marB="762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>
                          <a:effectLst/>
                        </a:rPr>
                        <a:t>Explanation</a:t>
                      </a:r>
                      <a:endParaRPr lang="en-US" sz="2000">
                        <a:effectLst/>
                      </a:endParaRPr>
                    </a:p>
                  </a:txBody>
                  <a:tcPr marL="76200" marR="76200" marT="76200" marB="762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5907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keys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adict.keys()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คืนค่า</a:t>
                      </a:r>
                      <a:r>
                        <a:rPr lang="th-TH" sz="2000" baseline="0" dirty="0">
                          <a:effectLst/>
                        </a:rPr>
                        <a:t> </a:t>
                      </a:r>
                      <a:r>
                        <a:rPr lang="en-US" sz="2000" baseline="0" dirty="0">
                          <a:effectLst/>
                        </a:rPr>
                        <a:t>key </a:t>
                      </a:r>
                      <a:r>
                        <a:rPr lang="th-TH" sz="2000" baseline="0" dirty="0">
                          <a:effectLst/>
                        </a:rPr>
                        <a:t>ทั้งหมด</a:t>
                      </a:r>
                      <a:endParaRPr lang="en-US" sz="20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4172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values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adict.values()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คืนค่า </a:t>
                      </a:r>
                      <a:r>
                        <a:rPr lang="en-US" sz="2000" dirty="0">
                          <a:effectLst/>
                        </a:rPr>
                        <a:t>value</a:t>
                      </a:r>
                      <a:r>
                        <a:rPr lang="en-US" sz="2000" baseline="0" dirty="0">
                          <a:effectLst/>
                        </a:rPr>
                        <a:t> </a:t>
                      </a:r>
                      <a:r>
                        <a:rPr lang="th-TH" sz="2000" baseline="0" dirty="0">
                          <a:effectLst/>
                        </a:rPr>
                        <a:t>ทั้งหมด</a:t>
                      </a:r>
                      <a:endParaRPr lang="en-US" sz="20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71183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items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adict.items()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คืนค่าคู่ลำดับทั้งหมด</a:t>
                      </a:r>
                      <a:endParaRPr lang="en-US" sz="20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454105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get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adict.get(k)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คืนค่า</a:t>
                      </a:r>
                      <a:r>
                        <a:rPr lang="th-TH" sz="2000" baseline="0" dirty="0">
                          <a:effectLst/>
                        </a:rPr>
                        <a:t>ที่สัมพันธ์กับ </a:t>
                      </a:r>
                      <a:r>
                        <a:rPr lang="en-US" sz="2000" baseline="0" dirty="0">
                          <a:effectLst/>
                        </a:rPr>
                        <a:t>key k </a:t>
                      </a:r>
                      <a:r>
                        <a:rPr lang="th-TH" sz="2000" baseline="0" dirty="0">
                          <a:effectLst/>
                        </a:rPr>
                        <a:t>ถ้าไม่เจอจะคืนค่า </a:t>
                      </a:r>
                      <a:r>
                        <a:rPr lang="en-US" sz="2000" baseline="0" dirty="0">
                          <a:effectLst/>
                        </a:rPr>
                        <a:t>None</a:t>
                      </a:r>
                      <a:endParaRPr lang="en-US" sz="20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57200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get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adict.get(k,alt)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คืนค่า</a:t>
                      </a:r>
                      <a:r>
                        <a:rPr lang="th-TH" sz="2000" baseline="0" dirty="0">
                          <a:effectLst/>
                        </a:rPr>
                        <a:t>ที่สัมพันธ์กับ </a:t>
                      </a:r>
                      <a:r>
                        <a:rPr lang="en-US" sz="2000" baseline="0" dirty="0">
                          <a:effectLst/>
                        </a:rPr>
                        <a:t>key k </a:t>
                      </a:r>
                      <a:r>
                        <a:rPr lang="th-TH" sz="2000" baseline="0" dirty="0">
                          <a:effectLst/>
                        </a:rPr>
                        <a:t>ถ้าไม่เจอจะคืนค่า </a:t>
                      </a:r>
                      <a:r>
                        <a:rPr lang="en-US" sz="2000" baseline="0" dirty="0">
                          <a:effectLst/>
                        </a:rPr>
                        <a:t>alt</a:t>
                      </a:r>
                      <a:endParaRPr lang="en-US" sz="20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5524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381" t="28340" r="47698" b="37878"/>
          <a:stretch/>
        </p:blipFill>
        <p:spPr>
          <a:xfrm>
            <a:off x="7989878" y="1687491"/>
            <a:ext cx="4202122" cy="389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86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</a:t>
            </a:r>
            <a:r>
              <a:rPr lang="th-TH" dirty="0"/>
              <a:t>และ </a:t>
            </a:r>
            <a:r>
              <a:rPr lang="en-US" dirty="0"/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= input(string)</a:t>
            </a:r>
          </a:p>
          <a:p>
            <a:r>
              <a:rPr lang="en-US" dirty="0"/>
              <a:t>Output</a:t>
            </a:r>
            <a:r>
              <a:rPr lang="th-TH" dirty="0"/>
              <a:t> ใช้ </a:t>
            </a:r>
            <a:r>
              <a:rPr lang="en-US" dirty="0"/>
              <a:t>print(string)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943" t="52197" r="14221" b="25609"/>
          <a:stretch/>
        </p:blipFill>
        <p:spPr>
          <a:xfrm>
            <a:off x="2140320" y="3149600"/>
            <a:ext cx="8484137" cy="277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430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</a:t>
            </a:r>
            <a:r>
              <a:rPr lang="th-TH" dirty="0"/>
              <a:t>ข้อควรระวัง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= input(string)</a:t>
            </a:r>
          </a:p>
          <a:p>
            <a:pPr lvl="1"/>
            <a:r>
              <a:rPr lang="th-TH" dirty="0"/>
              <a:t>สิ่งที่คืนค่าให้กับ </a:t>
            </a:r>
            <a:r>
              <a:rPr lang="en-US" dirty="0"/>
              <a:t>in </a:t>
            </a:r>
            <a:r>
              <a:rPr lang="th-TH" dirty="0"/>
              <a:t>คือ </a:t>
            </a:r>
            <a:r>
              <a:rPr lang="en-US" dirty="0"/>
              <a:t>string</a:t>
            </a:r>
          </a:p>
          <a:p>
            <a:pPr lvl="1"/>
            <a:r>
              <a:rPr lang="th-TH" dirty="0"/>
              <a:t>ก่อนนำไปใช้ต้องรู้ว่าเราจะเอาไปใช้งานเป็น </a:t>
            </a:r>
            <a:r>
              <a:rPr lang="en-US" dirty="0"/>
              <a:t>data type </a:t>
            </a:r>
            <a:r>
              <a:rPr lang="th-TH" dirty="0"/>
              <a:t>แบบไหน</a:t>
            </a:r>
          </a:p>
          <a:p>
            <a:pPr lvl="1"/>
            <a:r>
              <a:rPr lang="th-TH" dirty="0"/>
              <a:t>ใช้เป็น </a:t>
            </a:r>
            <a:r>
              <a:rPr lang="en-US" dirty="0"/>
              <a:t>float </a:t>
            </a:r>
            <a:r>
              <a:rPr lang="th-TH" dirty="0"/>
              <a:t>ก็ต้องแปลงเป็น </a:t>
            </a:r>
            <a:r>
              <a:rPr lang="en-US" dirty="0"/>
              <a:t>float </a:t>
            </a:r>
            <a:r>
              <a:rPr lang="th-TH" dirty="0"/>
              <a:t>ก่อน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700" t="51452" r="39138" b="41845"/>
          <a:stretch/>
        </p:blipFill>
        <p:spPr>
          <a:xfrm>
            <a:off x="2562257" y="4001294"/>
            <a:ext cx="7829971" cy="12192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264229" y="3500722"/>
            <a:ext cx="298028" cy="11101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6873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format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535" t="36259" r="53993" b="48399"/>
          <a:stretch/>
        </p:blipFill>
        <p:spPr>
          <a:xfrm>
            <a:off x="1623387" y="2801255"/>
            <a:ext cx="5053186" cy="26416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0" y="2129274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/>
              <a:t>ตัวคั่น</a:t>
            </a:r>
            <a:endParaRPr lang="en-US" sz="28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355771" y="2525486"/>
            <a:ext cx="740229" cy="15965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0" y="5718625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/>
              <a:t>ลงท้าย</a:t>
            </a:r>
            <a:endParaRPr lang="en-US" sz="2800" dirty="0"/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 flipV="1">
            <a:off x="5225143" y="5232622"/>
            <a:ext cx="870857" cy="7476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Python 3 </a:t>
            </a:r>
            <a:r>
              <a:rPr lang="th-TH" dirty="0"/>
              <a:t>เท่านั้น </a:t>
            </a:r>
            <a:r>
              <a:rPr lang="en-US" dirty="0"/>
              <a:t>!!!!</a:t>
            </a:r>
          </a:p>
        </p:txBody>
      </p:sp>
    </p:spTree>
    <p:extLst>
      <p:ext uri="{BB962C8B-B14F-4D97-AF65-F5344CB8AC3E}">
        <p14:creationId xmlns:p14="http://schemas.microsoft.com/office/powerpoint/2010/main" val="994283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structures?</a:t>
            </a:r>
          </a:p>
        </p:txBody>
      </p:sp>
      <p:pic>
        <p:nvPicPr>
          <p:cNvPr id="3074" name="Picture 2" descr="http://help.autodesk.com/cloudhelp/2017/ENU/3DSMax/images/GUID-2D716E7C-F611-44BF-9728-F01CB7E2099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413" y="1825625"/>
            <a:ext cx="585517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49224" y="6176963"/>
            <a:ext cx="11713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https://knowledge.autodesk.com/support/3ds-max/learn-explore/caas/CloudHelp/cloudhelp/2017/ENU/3DSMax/files/GUID-2569461E-C859-4D54-BAFF-C8BD078B53AC-htm.html</a:t>
            </a:r>
          </a:p>
        </p:txBody>
      </p:sp>
    </p:spTree>
    <p:extLst>
      <p:ext uri="{BB962C8B-B14F-4D97-AF65-F5344CB8AC3E}">
        <p14:creationId xmlns:p14="http://schemas.microsoft.com/office/powerpoint/2010/main" val="4288929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94257" cy="4351338"/>
          </a:xfrm>
        </p:spPr>
        <p:txBody>
          <a:bodyPr/>
          <a:lstStyle/>
          <a:p>
            <a:r>
              <a:rPr lang="en-US" dirty="0"/>
              <a:t>% </a:t>
            </a:r>
            <a:r>
              <a:rPr lang="th-TH" dirty="0"/>
              <a:t>ที่อยู่ใน </a:t>
            </a:r>
            <a:r>
              <a:rPr lang="en-US" dirty="0"/>
              <a:t>“ “ </a:t>
            </a:r>
            <a:r>
              <a:rPr lang="th-TH" dirty="0"/>
              <a:t>บอกเราว่าจะพิมพ์ออกเป็น </a:t>
            </a:r>
            <a:r>
              <a:rPr lang="en-US" dirty="0"/>
              <a:t>data type </a:t>
            </a:r>
            <a:r>
              <a:rPr lang="th-TH" dirty="0"/>
              <a:t>ไหน</a:t>
            </a:r>
          </a:p>
          <a:p>
            <a:pPr lvl="1"/>
            <a:r>
              <a:rPr lang="en-US" dirty="0"/>
              <a:t>%d </a:t>
            </a:r>
            <a:r>
              <a:rPr lang="th-TH" dirty="0"/>
              <a:t>จำนวนเต็ม</a:t>
            </a:r>
          </a:p>
          <a:p>
            <a:pPr lvl="1"/>
            <a:r>
              <a:rPr lang="en-US" dirty="0"/>
              <a:t>%f </a:t>
            </a:r>
            <a:r>
              <a:rPr lang="th-TH" dirty="0"/>
              <a:t>จำนวนทศนิยม</a:t>
            </a:r>
          </a:p>
          <a:p>
            <a:pPr lvl="1"/>
            <a:r>
              <a:rPr lang="en-US" dirty="0"/>
              <a:t>%s string</a:t>
            </a:r>
            <a:endParaRPr lang="th-TH" dirty="0"/>
          </a:p>
          <a:p>
            <a:pPr lvl="1"/>
            <a:r>
              <a:rPr lang="th-TH" dirty="0"/>
              <a:t>อื่นๆ ลองไปศึกษาดู</a:t>
            </a:r>
            <a:endParaRPr lang="en-US" dirty="0"/>
          </a:p>
          <a:p>
            <a:r>
              <a:rPr lang="en-US" dirty="0"/>
              <a:t>% </a:t>
            </a:r>
            <a:r>
              <a:rPr lang="th-TH" dirty="0"/>
              <a:t>ที่อยู่ข้างนอกบอกว่าตัวแปรข้างหลังจะนำมาแทนที่ </a:t>
            </a:r>
            <a:r>
              <a:rPr lang="en-US" dirty="0"/>
              <a:t>% </a:t>
            </a:r>
            <a:r>
              <a:rPr lang="th-TH" dirty="0"/>
              <a:t>ที่อยู่ใน </a:t>
            </a:r>
            <a:r>
              <a:rPr lang="en-US" dirty="0"/>
              <a:t>“ “ </a:t>
            </a:r>
            <a:r>
              <a:rPr lang="th-TH" dirty="0"/>
              <a:t>ตามลำดับ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319" t="46966" r="11186" b="42396"/>
          <a:stretch/>
        </p:blipFill>
        <p:spPr>
          <a:xfrm>
            <a:off x="2140592" y="4354286"/>
            <a:ext cx="7689472" cy="22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13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format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166050"/>
              </p:ext>
            </p:extLst>
          </p:nvPr>
        </p:nvGraphicFramePr>
        <p:xfrm>
          <a:off x="838200" y="1828797"/>
          <a:ext cx="10961913" cy="4348164"/>
        </p:xfrm>
        <a:graphic>
          <a:graphicData uri="http://schemas.openxmlformats.org/drawingml/2006/table">
            <a:tbl>
              <a:tblPr/>
              <a:tblGrid>
                <a:gridCol w="1397000">
                  <a:extLst>
                    <a:ext uri="{9D8B030D-6E8A-4147-A177-3AD203B41FA5}">
                      <a16:colId xmlns="" xmlns:a16="http://schemas.microsoft.com/office/drawing/2014/main" val="252971472"/>
                    </a:ext>
                  </a:extLst>
                </a:gridCol>
                <a:gridCol w="1672335">
                  <a:extLst>
                    <a:ext uri="{9D8B030D-6E8A-4147-A177-3AD203B41FA5}">
                      <a16:colId xmlns="" xmlns:a16="http://schemas.microsoft.com/office/drawing/2014/main" val="1324133229"/>
                    </a:ext>
                  </a:extLst>
                </a:gridCol>
                <a:gridCol w="7892578">
                  <a:extLst>
                    <a:ext uri="{9D8B030D-6E8A-4147-A177-3AD203B41FA5}">
                      <a16:colId xmlns="" xmlns:a16="http://schemas.microsoft.com/office/drawing/2014/main" val="3122351851"/>
                    </a:ext>
                  </a:extLst>
                </a:gridCol>
              </a:tblGrid>
              <a:tr h="58828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dirty="0">
                          <a:effectLst/>
                        </a:rPr>
                        <a:t>Modifier</a:t>
                      </a:r>
                      <a:endParaRPr lang="en-US" sz="2400" dirty="0">
                        <a:effectLst/>
                      </a:endParaRPr>
                    </a:p>
                  </a:txBody>
                  <a:tcPr marL="63990" marR="63990" marT="63990" marB="6399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dirty="0">
                          <a:effectLst/>
                        </a:rPr>
                        <a:t>Example</a:t>
                      </a:r>
                      <a:endParaRPr lang="en-US" sz="2400" dirty="0">
                        <a:effectLst/>
                      </a:endParaRPr>
                    </a:p>
                  </a:txBody>
                  <a:tcPr marL="63990" marR="63990" marT="63990" marB="6399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>
                          <a:effectLst/>
                        </a:rPr>
                        <a:t>Description</a:t>
                      </a:r>
                      <a:endParaRPr lang="en-US" sz="2400">
                        <a:effectLst/>
                      </a:endParaRPr>
                    </a:p>
                  </a:txBody>
                  <a:tcPr marL="63990" marR="63990" marT="63990" marB="6399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86923222"/>
                  </a:ext>
                </a:extLst>
              </a:tr>
              <a:tr h="588281"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number</a:t>
                      </a:r>
                    </a:p>
                  </a:txBody>
                  <a:tcPr marL="63990" marR="63990" marT="63990" marB="6399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effectLst/>
                        </a:rPr>
                        <a:t>%20d</a:t>
                      </a:r>
                    </a:p>
                  </a:txBody>
                  <a:tcPr marL="63990" marR="63990" marT="63990" marB="6399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400" dirty="0">
                          <a:effectLst/>
                        </a:rPr>
                        <a:t>พิมพ์ค่าโดยจองที่ให้</a:t>
                      </a:r>
                      <a:r>
                        <a:rPr lang="th-TH" sz="2400" baseline="0" dirty="0">
                          <a:effectLst/>
                        </a:rPr>
                        <a:t> </a:t>
                      </a:r>
                      <a:r>
                        <a:rPr lang="en-US" sz="2400" baseline="0" dirty="0">
                          <a:effectLst/>
                        </a:rPr>
                        <a:t>20 </a:t>
                      </a:r>
                      <a:r>
                        <a:rPr lang="th-TH" sz="2400" baseline="0" dirty="0">
                          <a:effectLst/>
                        </a:rPr>
                        <a:t>ตัว ชิดขวา</a:t>
                      </a:r>
                      <a:endParaRPr lang="en-US" sz="2400" dirty="0">
                        <a:effectLst/>
                      </a:endParaRPr>
                    </a:p>
                  </a:txBody>
                  <a:tcPr marL="63990" marR="63990" marT="63990" marB="6399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8692748"/>
                  </a:ext>
                </a:extLst>
              </a:tr>
              <a:tr h="588281"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-</a:t>
                      </a:r>
                    </a:p>
                  </a:txBody>
                  <a:tcPr marL="63990" marR="63990" marT="63990" marB="6399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%-20d</a:t>
                      </a:r>
                    </a:p>
                  </a:txBody>
                  <a:tcPr marL="63990" marR="63990" marT="63990" marB="6399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400" dirty="0">
                          <a:effectLst/>
                        </a:rPr>
                        <a:t>พิมพ์ค่าโดยจองที่ให้</a:t>
                      </a:r>
                      <a:r>
                        <a:rPr lang="th-TH" sz="2400" baseline="0" dirty="0">
                          <a:effectLst/>
                        </a:rPr>
                        <a:t> </a:t>
                      </a:r>
                      <a:r>
                        <a:rPr lang="en-US" sz="2400" baseline="0" dirty="0">
                          <a:effectLst/>
                        </a:rPr>
                        <a:t>20 </a:t>
                      </a:r>
                      <a:r>
                        <a:rPr lang="th-TH" sz="2400" baseline="0" dirty="0">
                          <a:effectLst/>
                        </a:rPr>
                        <a:t>ตัว ชิดซ้าย</a:t>
                      </a:r>
                      <a:endParaRPr lang="en-US" sz="2400" dirty="0">
                        <a:effectLst/>
                      </a:endParaRPr>
                    </a:p>
                  </a:txBody>
                  <a:tcPr marL="63990" marR="63990" marT="63990" marB="6399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6012682"/>
                  </a:ext>
                </a:extLst>
              </a:tr>
              <a:tr h="588281"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effectLst/>
                        </a:rPr>
                        <a:t>+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%+20d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400" dirty="0">
                          <a:effectLst/>
                        </a:rPr>
                        <a:t>พิมพ์ค่าโดยจองที่ให้</a:t>
                      </a:r>
                      <a:r>
                        <a:rPr lang="th-TH" sz="2400" baseline="0" dirty="0">
                          <a:effectLst/>
                        </a:rPr>
                        <a:t> </a:t>
                      </a:r>
                      <a:r>
                        <a:rPr lang="en-US" sz="2400" baseline="0" dirty="0">
                          <a:effectLst/>
                        </a:rPr>
                        <a:t>20 </a:t>
                      </a:r>
                      <a:r>
                        <a:rPr lang="th-TH" sz="2400" baseline="0" dirty="0">
                          <a:effectLst/>
                        </a:rPr>
                        <a:t>ตัว ชิดซ้าย</a:t>
                      </a:r>
                      <a:endParaRPr lang="en-US" sz="24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53347797"/>
                  </a:ext>
                </a:extLst>
              </a:tr>
              <a:tr h="588281"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effectLst/>
                        </a:rPr>
                        <a:t>0</a:t>
                      </a:r>
                    </a:p>
                  </a:txBody>
                  <a:tcPr marL="63990" marR="63990" marT="63990" marB="6399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%020d</a:t>
                      </a:r>
                    </a:p>
                  </a:txBody>
                  <a:tcPr marL="63990" marR="63990" marT="63990" marB="6399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400" dirty="0">
                          <a:effectLst/>
                        </a:rPr>
                        <a:t>พิมพ์ค่าโดยจองที่ให้</a:t>
                      </a:r>
                      <a:r>
                        <a:rPr lang="th-TH" sz="2400" baseline="0" dirty="0">
                          <a:effectLst/>
                        </a:rPr>
                        <a:t> </a:t>
                      </a:r>
                      <a:r>
                        <a:rPr lang="en-US" sz="2400" baseline="0" dirty="0">
                          <a:effectLst/>
                        </a:rPr>
                        <a:t>20 </a:t>
                      </a:r>
                      <a:r>
                        <a:rPr lang="th-TH" sz="2400" baseline="0" dirty="0">
                          <a:effectLst/>
                        </a:rPr>
                        <a:t>ตัว เติม </a:t>
                      </a:r>
                      <a:r>
                        <a:rPr lang="en-US" sz="2400" baseline="0" dirty="0">
                          <a:effectLst/>
                        </a:rPr>
                        <a:t>0 </a:t>
                      </a:r>
                      <a:r>
                        <a:rPr lang="th-TH" sz="2400" baseline="0" dirty="0">
                          <a:effectLst/>
                        </a:rPr>
                        <a:t>ให้ข้างหน้าจนเต็ม (ใช้ทำอะไร ลองคิดดู)</a:t>
                      </a:r>
                      <a:endParaRPr lang="en-US" sz="2400" dirty="0">
                        <a:effectLst/>
                      </a:endParaRPr>
                    </a:p>
                  </a:txBody>
                  <a:tcPr marL="63990" marR="63990" marT="63990" marB="6399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01064468"/>
                  </a:ext>
                </a:extLst>
              </a:tr>
              <a:tr h="588281"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effectLst/>
                        </a:rPr>
                        <a:t>.</a:t>
                      </a:r>
                    </a:p>
                  </a:txBody>
                  <a:tcPr marL="63990" marR="63990" marT="63990" marB="6399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%20.2f</a:t>
                      </a:r>
                    </a:p>
                  </a:txBody>
                  <a:tcPr marL="63990" marR="63990" marT="63990" marB="6399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400" dirty="0">
                          <a:effectLst/>
                        </a:rPr>
                        <a:t>พิมพ์ค่าโดยจองที่ให้</a:t>
                      </a:r>
                      <a:r>
                        <a:rPr lang="th-TH" sz="2400" baseline="0" dirty="0">
                          <a:effectLst/>
                        </a:rPr>
                        <a:t> </a:t>
                      </a:r>
                      <a:r>
                        <a:rPr lang="en-US" sz="2400" baseline="0" dirty="0">
                          <a:effectLst/>
                        </a:rPr>
                        <a:t>20 </a:t>
                      </a:r>
                      <a:r>
                        <a:rPr lang="th-TH" sz="2400" baseline="0" dirty="0">
                          <a:effectLst/>
                        </a:rPr>
                        <a:t>ตัว ทิศนิยม </a:t>
                      </a:r>
                      <a:r>
                        <a:rPr lang="en-US" sz="2400" baseline="0" dirty="0">
                          <a:effectLst/>
                        </a:rPr>
                        <a:t>2 </a:t>
                      </a:r>
                      <a:r>
                        <a:rPr lang="th-TH" sz="2400" baseline="0" dirty="0">
                          <a:effectLst/>
                        </a:rPr>
                        <a:t>ตำแหน่ง</a:t>
                      </a:r>
                      <a:endParaRPr lang="en-US" sz="2400" dirty="0">
                        <a:effectLst/>
                      </a:endParaRPr>
                    </a:p>
                  </a:txBody>
                  <a:tcPr marL="63990" marR="63990" marT="63990" marB="6399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19186596"/>
                  </a:ext>
                </a:extLst>
              </a:tr>
              <a:tr h="818478"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(name)</a:t>
                      </a:r>
                    </a:p>
                  </a:txBody>
                  <a:tcPr marL="63990" marR="63990" marT="63990" marB="6399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%(name)d</a:t>
                      </a:r>
                    </a:p>
                  </a:txBody>
                  <a:tcPr marL="63990" marR="63990" marT="63990" marB="6399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400" dirty="0">
                          <a:effectLst/>
                        </a:rPr>
                        <a:t>นำค่าจาก</a:t>
                      </a:r>
                      <a:r>
                        <a:rPr lang="th-TH" sz="2400" baseline="0" dirty="0">
                          <a:effectLst/>
                        </a:rPr>
                        <a:t> </a:t>
                      </a:r>
                      <a:r>
                        <a:rPr lang="en-US" sz="2400" baseline="0" dirty="0">
                          <a:effectLst/>
                        </a:rPr>
                        <a:t>dictionary </a:t>
                      </a:r>
                      <a:r>
                        <a:rPr lang="th-TH" sz="2400" baseline="0" dirty="0">
                          <a:effectLst/>
                        </a:rPr>
                        <a:t>มาพิมพ์ตาม </a:t>
                      </a:r>
                      <a:r>
                        <a:rPr lang="en-US" sz="2400" baseline="0" dirty="0">
                          <a:effectLst/>
                        </a:rPr>
                        <a:t>key name</a:t>
                      </a:r>
                      <a:endParaRPr lang="en-US" sz="2400" dirty="0">
                        <a:effectLst/>
                      </a:endParaRPr>
                    </a:p>
                  </a:txBody>
                  <a:tcPr marL="63990" marR="63990" marT="63990" marB="6399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3925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9626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format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860" t="66348" r="40256" b="12202"/>
          <a:stretch/>
        </p:blipFill>
        <p:spPr>
          <a:xfrm>
            <a:off x="2511475" y="2220685"/>
            <a:ext cx="6429325" cy="329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82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</a:t>
            </a:r>
          </a:p>
          <a:p>
            <a:r>
              <a:rPr lang="en-US" dirty="0"/>
              <a:t>for</a:t>
            </a:r>
          </a:p>
          <a:p>
            <a:r>
              <a:rPr lang="en-US" dirty="0"/>
              <a:t>If </a:t>
            </a:r>
            <a:r>
              <a:rPr lang="en-US" dirty="0" err="1"/>
              <a:t>elif</a:t>
            </a:r>
            <a:r>
              <a:rPr lang="en-US" dirty="0"/>
              <a:t> else</a:t>
            </a:r>
          </a:p>
        </p:txBody>
      </p:sp>
    </p:spTree>
    <p:extLst>
      <p:ext uri="{BB962C8B-B14F-4D97-AF65-F5344CB8AC3E}">
        <p14:creationId xmlns:p14="http://schemas.microsoft.com/office/powerpoint/2010/main" val="15425468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ทำไปเรื่อยๆ เมื่อเงื่อนไขยังเป็นจริงอยู่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700" t="32833" r="59104" b="47058"/>
          <a:stretch/>
        </p:blipFill>
        <p:spPr>
          <a:xfrm>
            <a:off x="3423436" y="2519363"/>
            <a:ext cx="4443308" cy="36576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776686" y="2177143"/>
            <a:ext cx="812800" cy="754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91087" y="1849814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/>
              <a:t>เงื่อนไข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761512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99" t="21066" r="3824" b="49739"/>
          <a:stretch/>
        </p:blipFill>
        <p:spPr>
          <a:xfrm>
            <a:off x="1770743" y="2786744"/>
            <a:ext cx="8984343" cy="28448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th-TH" dirty="0"/>
              <a:t>ลองใน </a:t>
            </a:r>
            <a:r>
              <a:rPr lang="en-US" dirty="0"/>
              <a:t>http://pythontutor.com/visualize.html</a:t>
            </a:r>
          </a:p>
        </p:txBody>
      </p:sp>
    </p:spTree>
    <p:extLst>
      <p:ext uri="{BB962C8B-B14F-4D97-AF65-F5344CB8AC3E}">
        <p14:creationId xmlns:p14="http://schemas.microsoft.com/office/powerpoint/2010/main" val="8763467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ทำงานกับทุก </a:t>
            </a:r>
            <a:r>
              <a:rPr lang="en-US" dirty="0"/>
              <a:t>item </a:t>
            </a:r>
            <a:r>
              <a:rPr lang="th-TH" dirty="0"/>
              <a:t>ใน </a:t>
            </a:r>
            <a:r>
              <a:rPr lang="en-US" dirty="0"/>
              <a:t>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984" t="34919" r="60928" b="50037"/>
          <a:stretch/>
        </p:blipFill>
        <p:spPr>
          <a:xfrm>
            <a:off x="2346087" y="3039271"/>
            <a:ext cx="3749913" cy="2524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522" t="62065" r="61390" b="21252"/>
          <a:stretch/>
        </p:blipFill>
        <p:spPr>
          <a:xfrm>
            <a:off x="7110401" y="2909417"/>
            <a:ext cx="3749914" cy="279993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9579429" y="2002971"/>
            <a:ext cx="101600" cy="1036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04401" y="1566171"/>
            <a:ext cx="17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[0, 1, 2, 3 ,4]</a:t>
            </a:r>
          </a:p>
        </p:txBody>
      </p:sp>
    </p:spTree>
    <p:extLst>
      <p:ext uri="{BB962C8B-B14F-4D97-AF65-F5344CB8AC3E}">
        <p14:creationId xmlns:p14="http://schemas.microsoft.com/office/powerpoint/2010/main" val="29731666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th-TH" dirty="0"/>
              <a:t>ซ้อน </a:t>
            </a:r>
            <a:r>
              <a:rPr lang="en-US" dirty="0"/>
              <a:t>for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791" t="16597" r="8688" b="34248"/>
          <a:stretch/>
        </p:blipFill>
        <p:spPr>
          <a:xfrm>
            <a:off x="1567543" y="1690688"/>
            <a:ext cx="9056914" cy="478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00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else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201" t="39834" r="55283" b="52123"/>
          <a:stretch/>
        </p:blipFill>
        <p:spPr>
          <a:xfrm>
            <a:off x="1814821" y="4116500"/>
            <a:ext cx="4281179" cy="1277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201" t="63963" r="62462" b="12353"/>
          <a:stretch/>
        </p:blipFill>
        <p:spPr>
          <a:xfrm>
            <a:off x="7072621" y="2868272"/>
            <a:ext cx="2772229" cy="3443628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th-TH" dirty="0"/>
              <a:t>ทำใน </a:t>
            </a:r>
            <a:r>
              <a:rPr lang="en-US" dirty="0"/>
              <a:t>if </a:t>
            </a:r>
            <a:r>
              <a:rPr lang="th-TH" dirty="0"/>
              <a:t>ถ้าตรงกับเงื่อนไข</a:t>
            </a:r>
          </a:p>
          <a:p>
            <a:r>
              <a:rPr lang="th-TH" dirty="0"/>
              <a:t>ทำใน </a:t>
            </a:r>
            <a:r>
              <a:rPr lang="en-US" dirty="0"/>
              <a:t>else </a:t>
            </a:r>
            <a:r>
              <a:rPr lang="th-TH" dirty="0"/>
              <a:t>ถ้าไม่ตรงกับเงื่อนไข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351315" y="3483429"/>
            <a:ext cx="812800" cy="754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65716" y="3156100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/>
              <a:t>เงื่อนไข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05554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elif</a:t>
            </a:r>
            <a:r>
              <a:rPr lang="en-US" dirty="0"/>
              <a:t> else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ทำใน </a:t>
            </a:r>
            <a:r>
              <a:rPr lang="en-US" dirty="0"/>
              <a:t>if </a:t>
            </a:r>
            <a:r>
              <a:rPr lang="th-TH" dirty="0"/>
              <a:t>ถ้าตรงกับเงื่อนไข</a:t>
            </a:r>
          </a:p>
          <a:p>
            <a:r>
              <a:rPr lang="th-TH" dirty="0"/>
              <a:t>ทำใน </a:t>
            </a:r>
            <a:r>
              <a:rPr lang="en-US" dirty="0" err="1"/>
              <a:t>elif</a:t>
            </a:r>
            <a:r>
              <a:rPr lang="en-US" dirty="0"/>
              <a:t> </a:t>
            </a:r>
            <a:r>
              <a:rPr lang="th-TH" dirty="0"/>
              <a:t>ถ้าตรงกับอีกเงื่อนไข</a:t>
            </a:r>
          </a:p>
          <a:p>
            <a:r>
              <a:rPr lang="th-TH" dirty="0"/>
              <a:t>ทำใน </a:t>
            </a:r>
            <a:r>
              <a:rPr lang="en-US" dirty="0"/>
              <a:t>else </a:t>
            </a:r>
            <a:r>
              <a:rPr lang="th-TH" dirty="0"/>
              <a:t>ถ้าไม่ตรงกับเงื่อนไขไหนเลย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200" t="19874" r="65713" b="61805"/>
          <a:stretch/>
        </p:blipFill>
        <p:spPr>
          <a:xfrm>
            <a:off x="4470400" y="3401577"/>
            <a:ext cx="2598059" cy="307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27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and abstract data types</a:t>
            </a:r>
            <a:r>
              <a:rPr lang="th-TH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 Data Types (ADT)</a:t>
            </a:r>
          </a:p>
          <a:p>
            <a:pPr lvl="1"/>
            <a:r>
              <a:rPr lang="th-TH" dirty="0"/>
              <a:t>เป็นมุมมองของผู้ใช้งาน </a:t>
            </a:r>
            <a:r>
              <a:rPr lang="en-US" dirty="0"/>
              <a:t>Data structure </a:t>
            </a:r>
            <a:r>
              <a:rPr lang="th-TH" dirty="0"/>
              <a:t>ที่ไม่จำเป็นต้องรู้ว่า </a:t>
            </a:r>
            <a:r>
              <a:rPr lang="en-US" dirty="0"/>
              <a:t>implementation </a:t>
            </a:r>
            <a:r>
              <a:rPr lang="th-TH" dirty="0"/>
              <a:t>เป็นอย่างไร</a:t>
            </a:r>
          </a:p>
          <a:p>
            <a:r>
              <a:rPr lang="en-US" dirty="0"/>
              <a:t>Data structures</a:t>
            </a:r>
          </a:p>
          <a:p>
            <a:pPr lvl="1"/>
            <a:r>
              <a:rPr lang="th-TH" dirty="0"/>
              <a:t>เป็นส่วน </a:t>
            </a:r>
            <a:r>
              <a:rPr lang="en-US" dirty="0"/>
              <a:t>implementation </a:t>
            </a:r>
          </a:p>
          <a:p>
            <a:pPr lvl="1"/>
            <a:endParaRPr lang="en-US" dirty="0"/>
          </a:p>
        </p:txBody>
      </p:sp>
      <p:pic>
        <p:nvPicPr>
          <p:cNvPr id="1026" name="Picture 2" descr="../_images/ad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383" y="3519487"/>
            <a:ext cx="2476500" cy="26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2668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th-TH" dirty="0"/>
              <a:t>ในการสร้าง </a:t>
            </a:r>
            <a:r>
              <a:rPr lang="en-US" dirty="0"/>
              <a:t>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 </a:t>
            </a:r>
            <a:r>
              <a:rPr lang="th-TH" dirty="0"/>
              <a:t>เพิ่ม </a:t>
            </a:r>
            <a:r>
              <a:rPr lang="en-US" dirty="0"/>
              <a:t>item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th-TH" dirty="0"/>
              <a:t>อีกวิธี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336" t="50410" r="52709" b="36333"/>
          <a:stretch/>
        </p:blipFill>
        <p:spPr>
          <a:xfrm>
            <a:off x="3743135" y="2329179"/>
            <a:ext cx="4705729" cy="21045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336" t="69178" r="54470" b="23523"/>
          <a:stretch/>
        </p:blipFill>
        <p:spPr>
          <a:xfrm>
            <a:off x="3785128" y="4893761"/>
            <a:ext cx="4398321" cy="115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157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th-TH" dirty="0"/>
              <a:t>และ </a:t>
            </a:r>
            <a:r>
              <a:rPr lang="en-US" dirty="0"/>
              <a:t>if </a:t>
            </a:r>
            <a:r>
              <a:rPr lang="th-TH" dirty="0"/>
              <a:t>ในการสร้าง </a:t>
            </a:r>
            <a:r>
              <a:rPr lang="en-US" dirty="0"/>
              <a:t>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เพิ่มใน </a:t>
            </a:r>
            <a:r>
              <a:rPr lang="en-US" dirty="0"/>
              <a:t>list </a:t>
            </a:r>
            <a:r>
              <a:rPr lang="th-TH" dirty="0"/>
              <a:t>เมื่อตรงกับเงื่อนไข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201" t="39387" r="45801" b="53016"/>
          <a:stretch/>
        </p:blipFill>
        <p:spPr>
          <a:xfrm>
            <a:off x="1801414" y="2688816"/>
            <a:ext cx="7377241" cy="14989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201" t="57113" r="39164" b="36929"/>
          <a:stretch/>
        </p:blipFill>
        <p:spPr>
          <a:xfrm>
            <a:off x="1801414" y="4876798"/>
            <a:ext cx="8817417" cy="117565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9178655" y="1999796"/>
            <a:ext cx="681173" cy="2742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579430" y="1459855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/>
              <a:t>เงื่อนไข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982857" y="1921520"/>
            <a:ext cx="1712686" cy="689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995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Exception </a:t>
            </a:r>
            <a:r>
              <a:rPr lang="th-TH" dirty="0" smtClean="0"/>
              <a:t>คือความผิดพลาดทาง </a:t>
            </a:r>
            <a:r>
              <a:rPr lang="en-US" dirty="0" smtClean="0"/>
              <a:t>logic</a:t>
            </a:r>
          </a:p>
          <a:p>
            <a:r>
              <a:rPr lang="th-TH" dirty="0" smtClean="0"/>
              <a:t>ไม่จัดการกับ </a:t>
            </a:r>
            <a:r>
              <a:rPr lang="en-US" dirty="0" smtClean="0"/>
              <a:t>exception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th-TH" dirty="0" smtClean="0"/>
              <a:t>จัดการกับ </a:t>
            </a:r>
            <a:r>
              <a:rPr lang="en-US" dirty="0" smtClean="0"/>
              <a:t>exception</a:t>
            </a:r>
          </a:p>
          <a:p>
            <a:pPr lvl="1"/>
            <a:r>
              <a:rPr lang="en-US" dirty="0" smtClean="0"/>
              <a:t>try : </a:t>
            </a:r>
            <a:r>
              <a:rPr lang="th-TH" dirty="0" smtClean="0"/>
              <a:t>ทำภายใต้ส่วน </a:t>
            </a:r>
            <a:r>
              <a:rPr lang="en-US" dirty="0" smtClean="0"/>
              <a:t>try</a:t>
            </a:r>
          </a:p>
          <a:p>
            <a:pPr lvl="1"/>
            <a:r>
              <a:rPr lang="en-US" dirty="0" smtClean="0"/>
              <a:t>except : </a:t>
            </a:r>
            <a:r>
              <a:rPr lang="th-TH" dirty="0" smtClean="0"/>
              <a:t>เกิด </a:t>
            </a:r>
            <a:r>
              <a:rPr lang="en-US" dirty="0" smtClean="0"/>
              <a:t>exception </a:t>
            </a:r>
            <a:r>
              <a:rPr lang="th-TH" dirty="0" smtClean="0"/>
              <a:t>โยน</a:t>
            </a:r>
            <a:br>
              <a:rPr lang="th-TH" dirty="0" smtClean="0"/>
            </a:br>
            <a:r>
              <a:rPr lang="th-TH" dirty="0" smtClean="0"/>
              <a:t>มาส่วนนี้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7" t="33582" r="43353" b="46455"/>
          <a:stretch/>
        </p:blipFill>
        <p:spPr bwMode="auto">
          <a:xfrm>
            <a:off x="3657600" y="2637872"/>
            <a:ext cx="5557574" cy="208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2" t="66558" r="48475" b="7157"/>
          <a:stretch/>
        </p:blipFill>
        <p:spPr bwMode="auto">
          <a:xfrm>
            <a:off x="6553200" y="4724400"/>
            <a:ext cx="3746008" cy="213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00847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th-TH" dirty="0" smtClean="0"/>
              <a:t>ชื่อ </a:t>
            </a:r>
            <a:r>
              <a:rPr lang="en-US" dirty="0" smtClean="0"/>
              <a:t>function ( </a:t>
            </a:r>
            <a:r>
              <a:rPr lang="th-TH" dirty="0" smtClean="0"/>
              <a:t>ส่งค่า </a:t>
            </a:r>
            <a:r>
              <a:rPr lang="en-US" dirty="0" smtClean="0"/>
              <a:t>parameter)</a:t>
            </a:r>
          </a:p>
          <a:p>
            <a:r>
              <a:rPr lang="th-TH" dirty="0" smtClean="0"/>
              <a:t>คืนค่าด้วย </a:t>
            </a:r>
            <a:r>
              <a:rPr lang="en-US" dirty="0" smtClean="0"/>
              <a:t>return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4" t="42943" r="64141" b="36895"/>
          <a:stretch/>
        </p:blipFill>
        <p:spPr bwMode="auto">
          <a:xfrm>
            <a:off x="4267201" y="3141406"/>
            <a:ext cx="3171693" cy="2497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46837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ชื่อ </a:t>
            </a:r>
            <a:r>
              <a:rPr lang="en-US" dirty="0" smtClean="0"/>
              <a:t>class</a:t>
            </a:r>
          </a:p>
          <a:p>
            <a:r>
              <a:rPr lang="en-US" dirty="0" smtClean="0"/>
              <a:t>Constructor (</a:t>
            </a:r>
            <a:r>
              <a:rPr lang="th-TH" dirty="0" smtClean="0"/>
              <a:t>ตัวสร้าง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__</a:t>
            </a:r>
            <a:r>
              <a:rPr lang="en-US" dirty="0" err="1" smtClean="0"/>
              <a:t>init</a:t>
            </a:r>
            <a:r>
              <a:rPr lang="en-US" dirty="0" smtClean="0"/>
              <a:t>__ </a:t>
            </a:r>
            <a:r>
              <a:rPr lang="th-TH" dirty="0" smtClean="0"/>
              <a:t>เป็นขื่อ </a:t>
            </a:r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self </a:t>
            </a:r>
            <a:r>
              <a:rPr lang="th-TH" dirty="0" smtClean="0"/>
              <a:t>เป็นตัวแปรที่อ้างถึงตัวมันเอง</a:t>
            </a:r>
          </a:p>
          <a:p>
            <a:r>
              <a:rPr lang="en-US" dirty="0" smtClean="0"/>
              <a:t>Method </a:t>
            </a:r>
            <a:r>
              <a:rPr lang="th-TH" dirty="0" smtClean="0"/>
              <a:t>พื้นฐาน</a:t>
            </a:r>
            <a:endParaRPr lang="en-US" dirty="0" smtClean="0"/>
          </a:p>
          <a:p>
            <a:pPr lvl="1"/>
            <a:r>
              <a:rPr lang="th-TH" dirty="0" smtClean="0"/>
              <a:t>ขึ้นต้นและลงท้ายด้วย </a:t>
            </a:r>
            <a:r>
              <a:rPr lang="en-US" dirty="0" smtClean="0"/>
              <a:t>__</a:t>
            </a:r>
          </a:p>
          <a:p>
            <a:r>
              <a:rPr lang="en-US" dirty="0" smtClean="0"/>
              <a:t>Method </a:t>
            </a:r>
            <a:r>
              <a:rPr lang="th-TH" dirty="0" smtClean="0"/>
              <a:t>อื่นๆ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5541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ตัวอย่าง </a:t>
            </a:r>
            <a:r>
              <a:rPr lang="en-US" dirty="0" smtClean="0"/>
              <a:t>Fraction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333" t="42663" r="14667" b="35483"/>
          <a:stretch/>
        </p:blipFill>
        <p:spPr>
          <a:xfrm>
            <a:off x="31431" y="2362200"/>
            <a:ext cx="10392729" cy="34642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0600" y="1302514"/>
            <a:ext cx="1623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constructor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575123" y="1764179"/>
            <a:ext cx="2011680" cy="1098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0" idx="0"/>
          </p:cNvCxnSpPr>
          <p:nvPr/>
        </p:nvCxnSpPr>
        <p:spPr>
          <a:xfrm flipV="1">
            <a:off x="1859062" y="5694522"/>
            <a:ext cx="350738" cy="386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43000" y="6080760"/>
            <a:ext cx="143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Print </a:t>
            </a:r>
            <a:r>
              <a:rPr lang="th-TH" sz="2400" dirty="0" smtClean="0"/>
              <a:t>ไม่ออก</a:t>
            </a:r>
            <a:endParaRPr lang="en-US" sz="2400" dirty="0"/>
          </a:p>
        </p:txBody>
      </p:sp>
      <p:pic>
        <p:nvPicPr>
          <p:cNvPr id="1026" name="Picture 2" descr="../_images/fracti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737" y="2407455"/>
            <a:ext cx="5077581" cy="328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4967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ตัวอย่าง </a:t>
            </a:r>
            <a:r>
              <a:rPr lang="en-US" dirty="0"/>
              <a:t>Fraction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333" t="41883" r="16000" b="29395"/>
          <a:stretch/>
        </p:blipFill>
        <p:spPr>
          <a:xfrm>
            <a:off x="1863173" y="1690688"/>
            <a:ext cx="8709494" cy="3947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5867400"/>
            <a:ext cx="2313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 smtClean="0"/>
              <a:t>แสดงผลแบบนี้ใช้งานยาก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766560" y="3202602"/>
            <a:ext cx="3403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 smtClean="0"/>
              <a:t>สร้าง </a:t>
            </a:r>
            <a:r>
              <a:rPr lang="en-US" sz="2400" dirty="0" smtClean="0"/>
              <a:t>method show </a:t>
            </a:r>
            <a:r>
              <a:rPr lang="th-TH" sz="2400" dirty="0" smtClean="0"/>
              <a:t>มาแสดงผล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95087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ตัวอย่าง </a:t>
            </a:r>
            <a:r>
              <a:rPr lang="en-US" dirty="0" smtClean="0"/>
              <a:t>fraction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ใช้การสร้าง</a:t>
            </a:r>
            <a:r>
              <a:rPr lang="en-US" dirty="0" smtClean="0"/>
              <a:t> method </a:t>
            </a:r>
            <a:r>
              <a:rPr lang="th-TH" dirty="0" smtClean="0"/>
              <a:t>พื้นฐาน </a:t>
            </a:r>
            <a:r>
              <a:rPr lang="en-US" dirty="0" smtClean="0"/>
              <a:t>(override)</a:t>
            </a:r>
          </a:p>
          <a:p>
            <a:pPr lvl="1"/>
            <a:r>
              <a:rPr lang="en-US" dirty="0" smtClean="0"/>
              <a:t>__</a:t>
            </a:r>
            <a:r>
              <a:rPr lang="en-US" dirty="0" err="1" smtClean="0"/>
              <a:t>str</a:t>
            </a:r>
            <a:r>
              <a:rPr lang="en-US" dirty="0" smtClean="0"/>
              <a:t>__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333" t="41727" r="15167" b="32361"/>
          <a:stretch/>
        </p:blipFill>
        <p:spPr>
          <a:xfrm>
            <a:off x="2095362" y="3126740"/>
            <a:ext cx="8001275" cy="31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467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ตัวอย่าง </a:t>
            </a:r>
            <a:r>
              <a:rPr lang="en-US" dirty="0" smtClean="0"/>
              <a:t>fraction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__add__ </a:t>
            </a:r>
            <a:r>
              <a:rPr lang="th-TH" dirty="0" smtClean="0"/>
              <a:t>บวก</a:t>
            </a:r>
          </a:p>
          <a:p>
            <a:r>
              <a:rPr lang="en-US" dirty="0" smtClean="0"/>
              <a:t>__</a:t>
            </a:r>
            <a:r>
              <a:rPr lang="en-US" dirty="0" err="1" smtClean="0"/>
              <a:t>eq</a:t>
            </a:r>
            <a:r>
              <a:rPr lang="en-US" dirty="0" smtClean="0"/>
              <a:t>__ </a:t>
            </a:r>
            <a:r>
              <a:rPr lang="th-TH" dirty="0" smtClean="0"/>
              <a:t>เปรียบเทียบ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584" t="48925" r="32333" b="25279"/>
          <a:stretch/>
        </p:blipFill>
        <p:spPr>
          <a:xfrm>
            <a:off x="4176571" y="1517187"/>
            <a:ext cx="8015427" cy="3109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1834" t="47236" r="32583" b="40940"/>
          <a:stretch/>
        </p:blipFill>
        <p:spPr>
          <a:xfrm>
            <a:off x="4176572" y="4731557"/>
            <a:ext cx="8015427" cy="14454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76360" y="2204009"/>
            <a:ext cx="25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gcd</a:t>
            </a:r>
            <a:r>
              <a:rPr lang="en-US" sz="2800" dirty="0" smtClean="0"/>
              <a:t> </a:t>
            </a:r>
            <a:r>
              <a:rPr lang="th-TH" sz="2800" dirty="0" smtClean="0"/>
              <a:t>เขียนเองไว้หาหรม.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95519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ตัวอย่าง </a:t>
            </a:r>
            <a:r>
              <a:rPr lang="en-US" dirty="0" smtClean="0"/>
              <a:t>fraction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ทำไมต้องสร้าง </a:t>
            </a:r>
            <a:r>
              <a:rPr lang="en-US" dirty="0" smtClean="0"/>
              <a:t>__</a:t>
            </a:r>
            <a:r>
              <a:rPr lang="en-US" dirty="0" err="1" smtClean="0"/>
              <a:t>eq</a:t>
            </a:r>
            <a:r>
              <a:rPr lang="en-US" dirty="0" smtClean="0"/>
              <a:t>__</a:t>
            </a:r>
          </a:p>
          <a:p>
            <a:endParaRPr lang="en-US" dirty="0"/>
          </a:p>
        </p:txBody>
      </p:sp>
      <p:pic>
        <p:nvPicPr>
          <p:cNvPr id="2050" name="Picture 2" descr="../_images/fraction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54928"/>
            <a:ext cx="5691505" cy="643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4924" y="955972"/>
            <a:ext cx="2448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 smtClean="0"/>
              <a:t>เปรียบเทียบ </a:t>
            </a:r>
            <a:r>
              <a:rPr lang="en-US" sz="2400" dirty="0" smtClean="0"/>
              <a:t>reference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2412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ที่เก็บข้อมูลพื้นฐาน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Collection</a:t>
            </a:r>
          </a:p>
          <a:p>
            <a:pPr lvl="1"/>
            <a:r>
              <a:rPr lang="th-TH" dirty="0"/>
              <a:t>ไม่มีอันดับ ซ้ำได้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2852928" y="2862072"/>
            <a:ext cx="6163056" cy="290779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10712" y="420624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2584" y="420624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5934456" y="420624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Rectangle 7"/>
          <p:cNvSpPr/>
          <p:nvPr/>
        </p:nvSpPr>
        <p:spPr>
          <a:xfrm>
            <a:off x="7386828" y="420624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5301758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แบบฝึกหัด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smtClean="0"/>
              <a:t>interactivepython.org/runestone/static/pythonds/Introduction/ProgrammingExercises.html</a:t>
            </a:r>
            <a:endParaRPr lang="th-TH" dirty="0" smtClean="0"/>
          </a:p>
          <a:p>
            <a:r>
              <a:rPr lang="en-US" dirty="0"/>
              <a:t>http://codingbat.com/python</a:t>
            </a:r>
          </a:p>
        </p:txBody>
      </p:sp>
    </p:spTree>
    <p:extLst>
      <p:ext uri="{BB962C8B-B14F-4D97-AF65-F5344CB8AC3E}">
        <p14:creationId xmlns:p14="http://schemas.microsoft.com/office/powerpoint/2010/main" val="3384654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ที่เก็บข้อมูลพื้นฐาน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</a:t>
            </a:r>
          </a:p>
          <a:p>
            <a:pPr lvl="1"/>
            <a:r>
              <a:rPr lang="th-TH" dirty="0"/>
              <a:t>ไม่มีอันดับ ซ้ำไม่ได้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2852928" y="2862072"/>
            <a:ext cx="6163056" cy="290779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10712" y="420624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2584" y="420624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5934456" y="420624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65516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82696" y="3822192"/>
            <a:ext cx="6547104" cy="112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ที่เก็บข้อมูลพื้นฐาน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</a:t>
            </a:r>
          </a:p>
          <a:p>
            <a:pPr lvl="1"/>
            <a:r>
              <a:rPr lang="th-TH" dirty="0"/>
              <a:t>มีอันดับ ซ้ำได้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59124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669783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</TotalTime>
  <Words>1693</Words>
  <Application>Microsoft Office PowerPoint</Application>
  <PresentationFormat>Widescreen</PresentationFormat>
  <Paragraphs>511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Angsana New</vt:lpstr>
      <vt:lpstr>Arial</vt:lpstr>
      <vt:lpstr>Calibri</vt:lpstr>
      <vt:lpstr>Calibri Light</vt:lpstr>
      <vt:lpstr>Cordia New</vt:lpstr>
      <vt:lpstr>MathJax_Main</vt:lpstr>
      <vt:lpstr>Office Theme</vt:lpstr>
      <vt:lpstr>Data Structures โครงสร้างข้อมูล 254251</vt:lpstr>
      <vt:lpstr>Info</vt:lpstr>
      <vt:lpstr>Course description</vt:lpstr>
      <vt:lpstr>Why data structures?</vt:lpstr>
      <vt:lpstr>Why data structures?</vt:lpstr>
      <vt:lpstr>Data structures and abstract data types </vt:lpstr>
      <vt:lpstr>ที่เก็บข้อมูลพื้นฐาน</vt:lpstr>
      <vt:lpstr>ที่เก็บข้อมูลพื้นฐาน</vt:lpstr>
      <vt:lpstr>ที่เก็บข้อมูลพื้นฐาน</vt:lpstr>
      <vt:lpstr>ที่เก็บข้อมูลพื้นฐาน</vt:lpstr>
      <vt:lpstr>ที่เก็บข้อมูลพื้นฐาน</vt:lpstr>
      <vt:lpstr>ที่เก็บข้อมูลพื้นฐาน</vt:lpstr>
      <vt:lpstr>ที่เก็บข้อมูลพื้นฐาน</vt:lpstr>
      <vt:lpstr>ที่เก็บข้อมูลพื้นฐาน</vt:lpstr>
      <vt:lpstr>ที่เก็บข้อมูลพื้นฐาน</vt:lpstr>
      <vt:lpstr>ที่เก็บข้อมูลพื้นฐาน</vt:lpstr>
      <vt:lpstr>ที่เก็บข้อมูลพื้นฐาน</vt:lpstr>
      <vt:lpstr>ที่เก็บข้อมูลพื้นฐาน</vt:lpstr>
      <vt:lpstr>ที่เก็บข้อมูลพื้นฐาน</vt:lpstr>
      <vt:lpstr>ที่เก็บข้อมูลพื้นฐาน</vt:lpstr>
      <vt:lpstr>ที่เก็บข้อมูลพื้นฐาน</vt:lpstr>
      <vt:lpstr>ที่เก็บข้อมูลพื้นฐาน</vt:lpstr>
      <vt:lpstr>วิธีสร้างที่เก็บข้อมูล</vt:lpstr>
      <vt:lpstr>วัตถุประสงค์</vt:lpstr>
      <vt:lpstr>Basic Python</vt:lpstr>
      <vt:lpstr>Our editors &amp; shell</vt:lpstr>
      <vt:lpstr>Indentation based</vt:lpstr>
      <vt:lpstr>Numeric Data types</vt:lpstr>
      <vt:lpstr>Boolean</vt:lpstr>
      <vt:lpstr>Logical operators</vt:lpstr>
      <vt:lpstr>การกำหนดค่าแบบอ้างอิง</vt:lpstr>
      <vt:lpstr>Data structures พื้นฐานใน python</vt:lpstr>
      <vt:lpstr>List</vt:lpstr>
      <vt:lpstr>List’s operators</vt:lpstr>
      <vt:lpstr>List’s methods</vt:lpstr>
      <vt:lpstr>ตัวอย่าง</vt:lpstr>
      <vt:lpstr>range</vt:lpstr>
      <vt:lpstr>String</vt:lpstr>
      <vt:lpstr>Mutability</vt:lpstr>
      <vt:lpstr>Tuple</vt:lpstr>
      <vt:lpstr>Set</vt:lpstr>
      <vt:lpstr>Set’s operators</vt:lpstr>
      <vt:lpstr>Set’s methods</vt:lpstr>
      <vt:lpstr>Dictionary</vt:lpstr>
      <vt:lpstr>Dictionary’s operators</vt:lpstr>
      <vt:lpstr>Dictionary’s methods</vt:lpstr>
      <vt:lpstr>Input และ output</vt:lpstr>
      <vt:lpstr>Input ข้อควรระวัง</vt:lpstr>
      <vt:lpstr>String format</vt:lpstr>
      <vt:lpstr>String format</vt:lpstr>
      <vt:lpstr>String format</vt:lpstr>
      <vt:lpstr>String format</vt:lpstr>
      <vt:lpstr>Control Structures</vt:lpstr>
      <vt:lpstr>while</vt:lpstr>
      <vt:lpstr>while</vt:lpstr>
      <vt:lpstr>for</vt:lpstr>
      <vt:lpstr>for ซ้อน for</vt:lpstr>
      <vt:lpstr>if else</vt:lpstr>
      <vt:lpstr>if elif else</vt:lpstr>
      <vt:lpstr>for ในการสร้าง list</vt:lpstr>
      <vt:lpstr>for และ if ในการสร้าง list</vt:lpstr>
      <vt:lpstr>Exception handling</vt:lpstr>
      <vt:lpstr>Function</vt:lpstr>
      <vt:lpstr>Class</vt:lpstr>
      <vt:lpstr>ตัวอย่าง Fraction</vt:lpstr>
      <vt:lpstr>ตัวอย่าง Fraction</vt:lpstr>
      <vt:lpstr>ตัวอย่าง fraction</vt:lpstr>
      <vt:lpstr>ตัวอย่าง fraction</vt:lpstr>
      <vt:lpstr>ตัวอย่าง fraction</vt:lpstr>
      <vt:lpstr>แบบฝึกหัด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 โครงสร้างข้อมูล 254251</dc:title>
  <dc:creator>Fu</dc:creator>
  <cp:lastModifiedBy>Fu</cp:lastModifiedBy>
  <cp:revision>64</cp:revision>
  <dcterms:created xsi:type="dcterms:W3CDTF">2016-07-24T11:31:47Z</dcterms:created>
  <dcterms:modified xsi:type="dcterms:W3CDTF">2016-08-08T10:40:57Z</dcterms:modified>
</cp:coreProperties>
</file>